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3"/>
  </p:notesMasterIdLst>
  <p:sldIdLst>
    <p:sldId id="262" r:id="rId6"/>
    <p:sldId id="273" r:id="rId7"/>
    <p:sldId id="274" r:id="rId8"/>
    <p:sldId id="275" r:id="rId9"/>
    <p:sldId id="276" r:id="rId10"/>
    <p:sldId id="272"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NEY, Michael" initials="C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12"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microsoft.com/office/2016/11/relationships/changesInfo" Target="changesInfos/changesInfo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MES, Simon" userId="S::simon.holmes@education.gov.uk::a378c176-74bc-4ef8-baca-3fbf9cdb6168" providerId="AD" clId="Web-{3CA71632-20AF-D96C-A7AB-CC6DC1219ACD}"/>
    <pc:docChg chg="modSld">
      <pc:chgData name="HOLMES, Simon" userId="S::simon.holmes@education.gov.uk::a378c176-74bc-4ef8-baca-3fbf9cdb6168" providerId="AD" clId="Web-{3CA71632-20AF-D96C-A7AB-CC6DC1219ACD}" dt="2019-02-26T16:23:46.891" v="7" actId="20577"/>
      <pc:docMkLst>
        <pc:docMk/>
      </pc:docMkLst>
      <pc:sldChg chg="modSp">
        <pc:chgData name="HOLMES, Simon" userId="S::simon.holmes@education.gov.uk::a378c176-74bc-4ef8-baca-3fbf9cdb6168" providerId="AD" clId="Web-{3CA71632-20AF-D96C-A7AB-CC6DC1219ACD}" dt="2019-02-26T16:23:46.891" v="6" actId="20577"/>
        <pc:sldMkLst>
          <pc:docMk/>
          <pc:sldMk cId="350866603" sldId="263"/>
        </pc:sldMkLst>
        <pc:spChg chg="mod">
          <ac:chgData name="HOLMES, Simon" userId="S::simon.holmes@education.gov.uk::a378c176-74bc-4ef8-baca-3fbf9cdb6168" providerId="AD" clId="Web-{3CA71632-20AF-D96C-A7AB-CC6DC1219ACD}" dt="2019-02-26T16:23:46.891" v="6" actId="20577"/>
          <ac:spMkLst>
            <pc:docMk/>
            <pc:sldMk cId="350866603" sldId="263"/>
            <ac:spMk id="3" creationId="{00000000-0000-0000-0000-000000000000}"/>
          </ac:spMkLst>
        </pc:spChg>
      </pc:sldChg>
    </pc:docChg>
  </pc:docChgLst>
  <pc:docChgLst>
    <pc:chgData name="HOLMES, Simon" userId="S::simon.holmes@education.gov.uk::a378c176-74bc-4ef8-baca-3fbf9cdb6168" providerId="AD" clId="Web-{B07DB496-66C7-A66F-850D-B2C39FD6363C}"/>
    <pc:docChg chg="sldOrd">
      <pc:chgData name="HOLMES, Simon" userId="S::simon.holmes@education.gov.uk::a378c176-74bc-4ef8-baca-3fbf9cdb6168" providerId="AD" clId="Web-{B07DB496-66C7-A66F-850D-B2C39FD6363C}" dt="2019-02-27T16:45:31.415" v="0"/>
      <pc:docMkLst>
        <pc:docMk/>
      </pc:docMkLst>
      <pc:sldChg chg="ord">
        <pc:chgData name="HOLMES, Simon" userId="S::simon.holmes@education.gov.uk::a378c176-74bc-4ef8-baca-3fbf9cdb6168" providerId="AD" clId="Web-{B07DB496-66C7-A66F-850D-B2C39FD6363C}" dt="2019-02-27T16:45:31.415" v="0"/>
        <pc:sldMkLst>
          <pc:docMk/>
          <pc:sldMk cId="2415649931" sldId="269"/>
        </pc:sldMkLst>
      </pc:sldChg>
    </pc:docChg>
  </pc:docChgLst>
  <pc:docChgLst>
    <pc:chgData name="CARNEY, Michael" userId="S::michael.carney@education.gov.uk::28b4c420-69dc-4455-bcf6-4020fc7a8a82" providerId="AD" clId="Web-{76EB195F-9F19-AB04-1574-4BD3EA1F395A}"/>
    <pc:docChg chg="delSld modSld">
      <pc:chgData name="CARNEY, Michael" userId="S::michael.carney@education.gov.uk::28b4c420-69dc-4455-bcf6-4020fc7a8a82" providerId="AD" clId="Web-{76EB195F-9F19-AB04-1574-4BD3EA1F395A}" dt="2019-03-01T16:03:43.550" v="4"/>
      <pc:docMkLst>
        <pc:docMk/>
      </pc:docMkLst>
      <pc:sldChg chg="modSp">
        <pc:chgData name="CARNEY, Michael" userId="S::michael.carney@education.gov.uk::28b4c420-69dc-4455-bcf6-4020fc7a8a82" providerId="AD" clId="Web-{76EB195F-9F19-AB04-1574-4BD3EA1F395A}" dt="2019-03-01T16:03:42.129" v="2" actId="20577"/>
        <pc:sldMkLst>
          <pc:docMk/>
          <pc:sldMk cId="2812377172" sldId="262"/>
        </pc:sldMkLst>
        <pc:spChg chg="mod">
          <ac:chgData name="CARNEY, Michael" userId="S::michael.carney@education.gov.uk::28b4c420-69dc-4455-bcf6-4020fc7a8a82" providerId="AD" clId="Web-{76EB195F-9F19-AB04-1574-4BD3EA1F395A}" dt="2019-03-01T16:03:42.129" v="2" actId="20577"/>
          <ac:spMkLst>
            <pc:docMk/>
            <pc:sldMk cId="2812377172" sldId="262"/>
            <ac:spMk id="3" creationId="{00000000-0000-0000-0000-000000000000}"/>
          </ac:spMkLst>
        </pc:spChg>
      </pc:sldChg>
      <pc:sldChg chg="del">
        <pc:chgData name="CARNEY, Michael" userId="S::michael.carney@education.gov.uk::28b4c420-69dc-4455-bcf6-4020fc7a8a82" providerId="AD" clId="Web-{76EB195F-9F19-AB04-1574-4BD3EA1F395A}" dt="2019-03-01T16:03:43.550" v="4"/>
        <pc:sldMkLst>
          <pc:docMk/>
          <pc:sldMk cId="350866603" sldId="263"/>
        </pc:sldMkLst>
      </pc:sldChg>
    </pc:docChg>
  </pc:docChgLst>
  <pc:docChgLst>
    <pc:chgData name="CARNEY, Michael" userId="S::michael.carney@education.gov.uk::28b4c420-69dc-4455-bcf6-4020fc7a8a82" providerId="AD" clId="Web-{3DFC1DE6-E59D-DE8E-0965-6A5EAFABF6EC}"/>
    <pc:docChg chg="modSld">
      <pc:chgData name="CARNEY, Michael" userId="S::michael.carney@education.gov.uk::28b4c420-69dc-4455-bcf6-4020fc7a8a82" providerId="AD" clId="Web-{3DFC1DE6-E59D-DE8E-0965-6A5EAFABF6EC}" dt="2019-03-01T17:04:16.591" v="21" actId="20577"/>
      <pc:docMkLst>
        <pc:docMk/>
      </pc:docMkLst>
      <pc:sldChg chg="modSp">
        <pc:chgData name="CARNEY, Michael" userId="S::michael.carney@education.gov.uk::28b4c420-69dc-4455-bcf6-4020fc7a8a82" providerId="AD" clId="Web-{3DFC1DE6-E59D-DE8E-0965-6A5EAFABF6EC}" dt="2019-03-01T17:04:16.575" v="20" actId="20577"/>
        <pc:sldMkLst>
          <pc:docMk/>
          <pc:sldMk cId="2844717934" sldId="267"/>
        </pc:sldMkLst>
        <pc:spChg chg="mod">
          <ac:chgData name="CARNEY, Michael" userId="S::michael.carney@education.gov.uk::28b4c420-69dc-4455-bcf6-4020fc7a8a82" providerId="AD" clId="Web-{3DFC1DE6-E59D-DE8E-0965-6A5EAFABF6EC}" dt="2019-03-01T17:04:16.575" v="20" actId="20577"/>
          <ac:spMkLst>
            <pc:docMk/>
            <pc:sldMk cId="2844717934" sldId="267"/>
            <ac:spMk id="3" creationId="{00000000-0000-0000-0000-000000000000}"/>
          </ac:spMkLst>
        </pc:spChg>
      </pc:sldChg>
    </pc:docChg>
  </pc:docChgLst>
  <pc:docChgLst>
    <pc:chgData name="CARNEY, Michael" userId="S::michael.carney@education.gov.uk::28b4c420-69dc-4455-bcf6-4020fc7a8a82" providerId="AD" clId="Web-{133881DF-1AFA-4CA0-BD27-12205219AA9E}"/>
    <pc:docChg chg="modSld">
      <pc:chgData name="CARNEY, Michael" userId="S::michael.carney@education.gov.uk::28b4c420-69dc-4455-bcf6-4020fc7a8a82" providerId="AD" clId="Web-{133881DF-1AFA-4CA0-BD27-12205219AA9E}" dt="2019-02-26T16:22:24.196" v="159"/>
      <pc:docMkLst>
        <pc:docMk/>
      </pc:docMkLst>
      <pc:sldChg chg="modSp">
        <pc:chgData name="CARNEY, Michael" userId="S::michael.carney@education.gov.uk::28b4c420-69dc-4455-bcf6-4020fc7a8a82" providerId="AD" clId="Web-{133881DF-1AFA-4CA0-BD27-12205219AA9E}" dt="2019-02-26T16:17:58.492" v="59" actId="1076"/>
        <pc:sldMkLst>
          <pc:docMk/>
          <pc:sldMk cId="1280471924" sldId="258"/>
        </pc:sldMkLst>
        <pc:spChg chg="mod">
          <ac:chgData name="CARNEY, Michael" userId="S::michael.carney@education.gov.uk::28b4c420-69dc-4455-bcf6-4020fc7a8a82" providerId="AD" clId="Web-{133881DF-1AFA-4CA0-BD27-12205219AA9E}" dt="2019-02-26T16:17:45.867" v="55" actId="20577"/>
          <ac:spMkLst>
            <pc:docMk/>
            <pc:sldMk cId="1280471924" sldId="258"/>
            <ac:spMk id="2" creationId="{00000000-0000-0000-0000-000000000000}"/>
          </ac:spMkLst>
        </pc:spChg>
        <pc:spChg chg="mod">
          <ac:chgData name="CARNEY, Michael" userId="S::michael.carney@education.gov.uk::28b4c420-69dc-4455-bcf6-4020fc7a8a82" providerId="AD" clId="Web-{133881DF-1AFA-4CA0-BD27-12205219AA9E}" dt="2019-02-26T16:17:58.477" v="58" actId="1076"/>
          <ac:spMkLst>
            <pc:docMk/>
            <pc:sldMk cId="1280471924" sldId="258"/>
            <ac:spMk id="6" creationId="{00000000-0000-0000-0000-000000000000}"/>
          </ac:spMkLst>
        </pc:spChg>
        <pc:spChg chg="mod">
          <ac:chgData name="CARNEY, Michael" userId="S::michael.carney@education.gov.uk::28b4c420-69dc-4455-bcf6-4020fc7a8a82" providerId="AD" clId="Web-{133881DF-1AFA-4CA0-BD27-12205219AA9E}" dt="2019-02-26T16:17:58.492" v="59" actId="1076"/>
          <ac:spMkLst>
            <pc:docMk/>
            <pc:sldMk cId="1280471924" sldId="258"/>
            <ac:spMk id="7" creationId="{00000000-0000-0000-0000-000000000000}"/>
          </ac:spMkLst>
        </pc:spChg>
        <pc:spChg chg="mod">
          <ac:chgData name="CARNEY, Michael" userId="S::michael.carney@education.gov.uk::28b4c420-69dc-4455-bcf6-4020fc7a8a82" providerId="AD" clId="Web-{133881DF-1AFA-4CA0-BD27-12205219AA9E}" dt="2019-02-26T16:17:48.695" v="56" actId="1076"/>
          <ac:spMkLst>
            <pc:docMk/>
            <pc:sldMk cId="1280471924" sldId="258"/>
            <ac:spMk id="8" creationId="{00000000-0000-0000-0000-000000000000}"/>
          </ac:spMkLst>
        </pc:spChg>
        <pc:graphicFrameChg chg="mod">
          <ac:chgData name="CARNEY, Michael" userId="S::michael.carney@education.gov.uk::28b4c420-69dc-4455-bcf6-4020fc7a8a82" providerId="AD" clId="Web-{133881DF-1AFA-4CA0-BD27-12205219AA9E}" dt="2019-02-26T16:17:52.414" v="57" actId="1076"/>
          <ac:graphicFrameMkLst>
            <pc:docMk/>
            <pc:sldMk cId="1280471924" sldId="258"/>
            <ac:graphicFrameMk id="11" creationId="{00000000-0000-0000-0000-000000000000}"/>
          </ac:graphicFrameMkLst>
        </pc:graphicFrameChg>
      </pc:sldChg>
      <pc:sldChg chg="modSp">
        <pc:chgData name="CARNEY, Michael" userId="S::michael.carney@education.gov.uk::28b4c420-69dc-4455-bcf6-4020fc7a8a82" providerId="AD" clId="Web-{133881DF-1AFA-4CA0-BD27-12205219AA9E}" dt="2019-02-26T16:17:06.773" v="52" actId="20577"/>
        <pc:sldMkLst>
          <pc:docMk/>
          <pc:sldMk cId="2521582295" sldId="259"/>
        </pc:sldMkLst>
        <pc:spChg chg="mod">
          <ac:chgData name="CARNEY, Michael" userId="S::michael.carney@education.gov.uk::28b4c420-69dc-4455-bcf6-4020fc7a8a82" providerId="AD" clId="Web-{133881DF-1AFA-4CA0-BD27-12205219AA9E}" dt="2019-02-26T16:17:06.773" v="52" actId="20577"/>
          <ac:spMkLst>
            <pc:docMk/>
            <pc:sldMk cId="2521582295" sldId="259"/>
            <ac:spMk id="8" creationId="{00000000-0000-0000-0000-000000000000}"/>
          </ac:spMkLst>
        </pc:spChg>
      </pc:sldChg>
      <pc:sldChg chg="modSp">
        <pc:chgData name="CARNEY, Michael" userId="S::michael.carney@education.gov.uk::28b4c420-69dc-4455-bcf6-4020fc7a8a82" providerId="AD" clId="Web-{133881DF-1AFA-4CA0-BD27-12205219AA9E}" dt="2019-02-26T16:21:07.712" v="154" actId="20577"/>
        <pc:sldMkLst>
          <pc:docMk/>
          <pc:sldMk cId="350866603" sldId="263"/>
        </pc:sldMkLst>
        <pc:spChg chg="mod">
          <ac:chgData name="CARNEY, Michael" userId="S::michael.carney@education.gov.uk::28b4c420-69dc-4455-bcf6-4020fc7a8a82" providerId="AD" clId="Web-{133881DF-1AFA-4CA0-BD27-12205219AA9E}" dt="2019-02-26T16:19:02.117" v="120" actId="20577"/>
          <ac:spMkLst>
            <pc:docMk/>
            <pc:sldMk cId="350866603" sldId="263"/>
            <ac:spMk id="2" creationId="{00000000-0000-0000-0000-000000000000}"/>
          </ac:spMkLst>
        </pc:spChg>
        <pc:spChg chg="mod">
          <ac:chgData name="CARNEY, Michael" userId="S::michael.carney@education.gov.uk::28b4c420-69dc-4455-bcf6-4020fc7a8a82" providerId="AD" clId="Web-{133881DF-1AFA-4CA0-BD27-12205219AA9E}" dt="2019-02-26T16:21:07.712" v="154" actId="20577"/>
          <ac:spMkLst>
            <pc:docMk/>
            <pc:sldMk cId="350866603" sldId="263"/>
            <ac:spMk id="3" creationId="{00000000-0000-0000-0000-000000000000}"/>
          </ac:spMkLst>
        </pc:spChg>
      </pc:sldChg>
      <pc:sldChg chg="addSp delSp modSp">
        <pc:chgData name="CARNEY, Michael" userId="S::michael.carney@education.gov.uk::28b4c420-69dc-4455-bcf6-4020fc7a8a82" providerId="AD" clId="Web-{133881DF-1AFA-4CA0-BD27-12205219AA9E}" dt="2019-02-26T16:22:24.196" v="159"/>
        <pc:sldMkLst>
          <pc:docMk/>
          <pc:sldMk cId="2415649931" sldId="269"/>
        </pc:sldMkLst>
        <pc:cxnChg chg="add del mod">
          <ac:chgData name="CARNEY, Michael" userId="S::michael.carney@education.gov.uk::28b4c420-69dc-4455-bcf6-4020fc7a8a82" providerId="AD" clId="Web-{133881DF-1AFA-4CA0-BD27-12205219AA9E}" dt="2019-02-26T16:22:24.196" v="159"/>
          <ac:cxnSpMkLst>
            <pc:docMk/>
            <pc:sldMk cId="2415649931" sldId="269"/>
            <ac:cxnSpMk id="57" creationId="{782C671D-E4E3-4F58-A3CB-0136B46EC4E1}"/>
          </ac:cxnSpMkLst>
        </pc:cxnChg>
      </pc:sldChg>
    </pc:docChg>
  </pc:docChgLst>
  <pc:docChgLst>
    <pc:chgData name="CARNEY, Michael" userId="S::michael.carney@education.gov.uk::28b4c420-69dc-4455-bcf6-4020fc7a8a82" providerId="AD" clId="Web-{E56D2FFA-2E78-A7AC-D49E-4695F360308F}"/>
    <pc:docChg chg="sldOrd">
      <pc:chgData name="CARNEY, Michael" userId="S::michael.carney@education.gov.uk::28b4c420-69dc-4455-bcf6-4020fc7a8a82" providerId="AD" clId="Web-{E56D2FFA-2E78-A7AC-D49E-4695F360308F}" dt="2019-02-28T13:39:57.879" v="0"/>
      <pc:docMkLst>
        <pc:docMk/>
      </pc:docMkLst>
      <pc:sldChg chg="ord">
        <pc:chgData name="CARNEY, Michael" userId="S::michael.carney@education.gov.uk::28b4c420-69dc-4455-bcf6-4020fc7a8a82" providerId="AD" clId="Web-{E56D2FFA-2E78-A7AC-D49E-4695F360308F}" dt="2019-02-28T13:39:57.879" v="0"/>
        <pc:sldMkLst>
          <pc:docMk/>
          <pc:sldMk cId="2415649931" sldId="269"/>
        </pc:sldMkLst>
      </pc:sldChg>
    </pc:docChg>
  </pc:docChgLst>
  <pc:docChgLst>
    <pc:chgData name="CARNEY, Michael" userId="S::michael.carney@education.gov.uk::28b4c420-69dc-4455-bcf6-4020fc7a8a82" providerId="AD" clId="Web-{C4944695-5AC6-9D9D-E929-31F5B8A5F1DD}"/>
    <pc:docChg chg="addSld">
      <pc:chgData name="CARNEY, Michael" userId="S::michael.carney@education.gov.uk::28b4c420-69dc-4455-bcf6-4020fc7a8a82" providerId="AD" clId="Web-{C4944695-5AC6-9D9D-E929-31F5B8A5F1DD}" dt="2019-02-27T13:55:47.981" v="0"/>
      <pc:docMkLst>
        <pc:docMk/>
      </pc:docMkLst>
      <pc:sldChg chg="add">
        <pc:chgData name="CARNEY, Michael" userId="S::michael.carney@education.gov.uk::28b4c420-69dc-4455-bcf6-4020fc7a8a82" providerId="AD" clId="Web-{C4944695-5AC6-9D9D-E929-31F5B8A5F1DD}" dt="2019-02-27T13:55:47.981" v="0"/>
        <pc:sldMkLst>
          <pc:docMk/>
          <pc:sldMk cId="3312859556" sldId="271"/>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019835473342"/>
          <c:y val="0.0757435489891005"/>
          <c:w val="0.764952790372649"/>
          <c:h val="0.82136515482954"/>
        </c:manualLayout>
      </c:layout>
      <c:barChart>
        <c:barDir val="col"/>
        <c:grouping val="clustered"/>
        <c:varyColors val="0"/>
        <c:ser>
          <c:idx val="0"/>
          <c:order val="0"/>
          <c:tx>
            <c:strRef>
              <c:f>Sheet1!$K$2</c:f>
              <c:strCache>
                <c:ptCount val="1"/>
                <c:pt idx="0">
                  <c:v>High Risk</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Sheet1!$L$1:$M$1</c:f>
              <c:strCache>
                <c:ptCount val="2"/>
                <c:pt idx="0">
                  <c:v>London</c:v>
                </c:pt>
                <c:pt idx="1">
                  <c:v>UK</c:v>
                </c:pt>
              </c:strCache>
            </c:strRef>
          </c:cat>
          <c:val>
            <c:numRef>
              <c:f>Sheet1!$L$2:$M$2</c:f>
              <c:numCache>
                <c:formatCode>General</c:formatCode>
                <c:ptCount val="2"/>
                <c:pt idx="0">
                  <c:v>30.0</c:v>
                </c:pt>
                <c:pt idx="1">
                  <c:v>35.0</c:v>
                </c:pt>
              </c:numCache>
            </c:numRef>
          </c:val>
          <c:extLst xmlns:c16r2="http://schemas.microsoft.com/office/drawing/2015/06/chart">
            <c:ext xmlns:c16="http://schemas.microsoft.com/office/drawing/2014/chart" uri="{C3380CC4-5D6E-409C-BE32-E72D297353CC}">
              <c16:uniqueId val="{00000000-5A2B-4FC6-8E60-A21C641CECA9}"/>
            </c:ext>
          </c:extLst>
        </c:ser>
        <c:ser>
          <c:idx val="1"/>
          <c:order val="1"/>
          <c:tx>
            <c:strRef>
              <c:f>Sheet1!$K$3</c:f>
              <c:strCache>
                <c:ptCount val="1"/>
                <c:pt idx="0">
                  <c:v>Low or No Risk</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Sheet1!$L$1:$M$1</c:f>
              <c:strCache>
                <c:ptCount val="2"/>
                <c:pt idx="0">
                  <c:v>London</c:v>
                </c:pt>
                <c:pt idx="1">
                  <c:v>UK</c:v>
                </c:pt>
              </c:strCache>
            </c:strRef>
          </c:cat>
          <c:val>
            <c:numRef>
              <c:f>Sheet1!$L$3:$M$3</c:f>
              <c:numCache>
                <c:formatCode>General</c:formatCode>
                <c:ptCount val="2"/>
                <c:pt idx="0">
                  <c:v>51.0</c:v>
                </c:pt>
                <c:pt idx="1">
                  <c:v>43.0</c:v>
                </c:pt>
              </c:numCache>
            </c:numRef>
          </c:val>
          <c:extLst xmlns:c16r2="http://schemas.microsoft.com/office/drawing/2015/06/chart">
            <c:ext xmlns:c16="http://schemas.microsoft.com/office/drawing/2014/chart" uri="{C3380CC4-5D6E-409C-BE32-E72D297353CC}">
              <c16:uniqueId val="{00000001-5A2B-4FC6-8E60-A21C641CECA9}"/>
            </c:ext>
          </c:extLst>
        </c:ser>
        <c:dLbls>
          <c:dLblPos val="outEnd"/>
          <c:showLegendKey val="0"/>
          <c:showVal val="1"/>
          <c:showCatName val="0"/>
          <c:showSerName val="0"/>
          <c:showPercent val="0"/>
          <c:showBubbleSize val="0"/>
        </c:dLbls>
        <c:gapWidth val="219"/>
        <c:overlap val="-27"/>
        <c:axId val="2083680248"/>
        <c:axId val="2083693400"/>
      </c:barChart>
      <c:catAx>
        <c:axId val="208368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3693400"/>
        <c:crosses val="autoZero"/>
        <c:auto val="1"/>
        <c:lblAlgn val="ctr"/>
        <c:lblOffset val="100"/>
        <c:noMultiLvlLbl val="0"/>
      </c:catAx>
      <c:valAx>
        <c:axId val="2083693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Proportion of jobs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3680248"/>
        <c:crosses val="autoZero"/>
        <c:crossBetween val="between"/>
      </c:valAx>
      <c:spPr>
        <a:noFill/>
        <a:ln>
          <a:noFill/>
        </a:ln>
        <a:effectLst/>
      </c:spPr>
    </c:plotArea>
    <c:legend>
      <c:legendPos val="b"/>
      <c:layout>
        <c:manualLayout>
          <c:xMode val="edge"/>
          <c:yMode val="edge"/>
          <c:x val="0.46733939863982"/>
          <c:y val="0.0505174283013748"/>
          <c:w val="0.457268661237627"/>
          <c:h val="0.06508184653956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48DE48-44EF-4F6B-9F0D-7B29A9AD078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57032D1-D9C7-4207-A381-94333BF41C74}">
      <dgm:prSet phldrT="[Text]" custT="1"/>
      <dgm:spPr>
        <a:solidFill>
          <a:schemeClr val="accent3">
            <a:lumMod val="20000"/>
            <a:lumOff val="80000"/>
          </a:schemeClr>
        </a:solidFill>
      </dgm:spPr>
      <dgm:t>
        <a:bodyPr/>
        <a:lstStyle/>
        <a:p>
          <a:r>
            <a:rPr lang="en-GB" altLang="en-US" sz="1400" u="sng" dirty="0">
              <a:solidFill>
                <a:sysClr val="windowText" lastClr="000000"/>
              </a:solidFill>
              <a:ea typeface="Calibri" pitchFamily="34" charset="0"/>
              <a:cs typeface="Arial" pitchFamily="34" charset="0"/>
            </a:rPr>
            <a:t>Develop prototypes of the Scheme to test key assumptions (Nov 18-Feb 19): </a:t>
          </a:r>
        </a:p>
        <a:p>
          <a:r>
            <a:rPr lang="en-GB" altLang="en-US" sz="1400" dirty="0">
              <a:solidFill>
                <a:sysClr val="windowText" lastClr="000000"/>
              </a:solidFill>
              <a:ea typeface="Calibri" pitchFamily="34" charset="0"/>
              <a:cs typeface="Arial" pitchFamily="34" charset="0"/>
            </a:rPr>
            <a:t>Develop a range of prototypes of parts of the service that can be tested and iterated with a closed group of workers.</a:t>
          </a:r>
          <a:endParaRPr lang="en-US" sz="1400" dirty="0">
            <a:solidFill>
              <a:sysClr val="windowText" lastClr="000000"/>
            </a:solidFill>
          </a:endParaRPr>
        </a:p>
      </dgm:t>
    </dgm:pt>
    <dgm:pt modelId="{0F9E5EF2-0457-4032-9526-870E56B88EC5}" type="parTrans" cxnId="{AA431808-07BE-4EA3-AAB3-E900B6B61957}">
      <dgm:prSet/>
      <dgm:spPr/>
      <dgm:t>
        <a:bodyPr/>
        <a:lstStyle/>
        <a:p>
          <a:endParaRPr lang="en-US" sz="1400"/>
        </a:p>
      </dgm:t>
    </dgm:pt>
    <dgm:pt modelId="{40837590-5AB9-4FF2-B45C-A4675484BCB8}" type="sibTrans" cxnId="{AA431808-07BE-4EA3-AAB3-E900B6B61957}">
      <dgm:prSet custT="1"/>
      <dgm:spPr>
        <a:solidFill>
          <a:schemeClr val="accent3">
            <a:lumMod val="40000"/>
            <a:lumOff val="60000"/>
            <a:alpha val="90000"/>
          </a:schemeClr>
        </a:solidFill>
        <a:ln w="3175"/>
      </dgm:spPr>
      <dgm:t>
        <a:bodyPr/>
        <a:lstStyle/>
        <a:p>
          <a:endParaRPr lang="en-US" sz="1400"/>
        </a:p>
      </dgm:t>
    </dgm:pt>
    <dgm:pt modelId="{A87FF903-E24F-4804-B298-2961E531BF40}">
      <dgm:prSet phldrT="[Text]" custT="1"/>
      <dgm:spPr>
        <a:solidFill>
          <a:schemeClr val="accent1">
            <a:lumMod val="40000"/>
            <a:lumOff val="60000"/>
          </a:schemeClr>
        </a:solidFill>
      </dgm:spPr>
      <dgm:t>
        <a:bodyPr/>
        <a:lstStyle/>
        <a:p>
          <a:r>
            <a:rPr lang="en-GB" altLang="en-US" sz="1400" u="sng" dirty="0">
              <a:solidFill>
                <a:sysClr val="windowText" lastClr="000000"/>
              </a:solidFill>
              <a:ea typeface="Calibri" pitchFamily="34" charset="0"/>
              <a:cs typeface="Arial" pitchFamily="34" charset="0"/>
            </a:rPr>
            <a:t>Release of first elements of the Scheme (Summer 19: 6-12 months): </a:t>
          </a:r>
        </a:p>
        <a:p>
          <a:r>
            <a:rPr lang="en-GB" altLang="en-US" sz="1400" dirty="0">
              <a:solidFill>
                <a:sysClr val="windowText" lastClr="000000"/>
              </a:solidFill>
              <a:ea typeface="Calibri" pitchFamily="34" charset="0"/>
              <a:cs typeface="Arial" pitchFamily="34" charset="0"/>
            </a:rPr>
            <a:t>Release, test and iterate initial elements of the service with a small group of users, developing further products within the service and focussing on our priority group. </a:t>
          </a:r>
          <a:endParaRPr lang="en-US" sz="1400" dirty="0">
            <a:solidFill>
              <a:sysClr val="windowText" lastClr="000000"/>
            </a:solidFill>
          </a:endParaRPr>
        </a:p>
      </dgm:t>
    </dgm:pt>
    <dgm:pt modelId="{55B737E1-6B3F-41BD-8725-4F9741AEC418}" type="parTrans" cxnId="{8CF2AECC-EC22-4A03-A82C-797124A78DFA}">
      <dgm:prSet/>
      <dgm:spPr/>
      <dgm:t>
        <a:bodyPr/>
        <a:lstStyle/>
        <a:p>
          <a:endParaRPr lang="en-US" sz="1400"/>
        </a:p>
      </dgm:t>
    </dgm:pt>
    <dgm:pt modelId="{7A6F2997-30CF-44C9-B3E6-807A7CD9DAA0}" type="sibTrans" cxnId="{8CF2AECC-EC22-4A03-A82C-797124A78DFA}">
      <dgm:prSet custT="1"/>
      <dgm:spPr>
        <a:solidFill>
          <a:schemeClr val="accent3">
            <a:lumMod val="40000"/>
            <a:lumOff val="60000"/>
            <a:alpha val="90000"/>
          </a:schemeClr>
        </a:solidFill>
        <a:ln w="3175"/>
      </dgm:spPr>
      <dgm:t>
        <a:bodyPr/>
        <a:lstStyle/>
        <a:p>
          <a:endParaRPr lang="en-US" sz="1400"/>
        </a:p>
      </dgm:t>
    </dgm:pt>
    <dgm:pt modelId="{557C59B0-3A1C-4AF4-AF37-E5795D87498F}">
      <dgm:prSet phldrT="[Text]" custT="1"/>
      <dgm:spPr>
        <a:solidFill>
          <a:schemeClr val="accent1">
            <a:lumMod val="40000"/>
            <a:lumOff val="60000"/>
          </a:schemeClr>
        </a:solidFill>
      </dgm:spPr>
      <dgm:t>
        <a:bodyPr/>
        <a:lstStyle/>
        <a:p>
          <a:r>
            <a:rPr lang="en-GB" altLang="en-US" sz="1400" u="sng" dirty="0">
              <a:solidFill>
                <a:sysClr val="windowText" lastClr="000000"/>
              </a:solidFill>
              <a:ea typeface="Calibri" pitchFamily="34" charset="0"/>
              <a:cs typeface="Arial" pitchFamily="34" charset="0"/>
            </a:rPr>
            <a:t>Roll out elements to a wider group of users (~2020 onwards):</a:t>
          </a:r>
          <a:r>
            <a:rPr lang="en-GB" altLang="en-US" sz="1400" dirty="0">
              <a:solidFill>
                <a:sysClr val="windowText" lastClr="000000"/>
              </a:solidFill>
              <a:ea typeface="Calibri" pitchFamily="34" charset="0"/>
              <a:cs typeface="Arial" pitchFamily="34" charset="0"/>
            </a:rPr>
            <a:t> </a:t>
          </a:r>
        </a:p>
        <a:p>
          <a:r>
            <a:rPr lang="en-GB" altLang="en-US" sz="1400" dirty="0">
              <a:solidFill>
                <a:sysClr val="windowText" lastClr="000000"/>
              </a:solidFill>
              <a:ea typeface="Calibri" pitchFamily="34" charset="0"/>
              <a:cs typeface="Arial" pitchFamily="34" charset="0"/>
            </a:rPr>
            <a:t>Roll out elements of the service to a wider group of users, working towards a live service that is open to all eligible users.</a:t>
          </a:r>
          <a:endParaRPr lang="en-US" sz="1400" dirty="0">
            <a:solidFill>
              <a:sysClr val="windowText" lastClr="000000"/>
            </a:solidFill>
          </a:endParaRPr>
        </a:p>
      </dgm:t>
    </dgm:pt>
    <dgm:pt modelId="{37B11F7C-A557-48F9-939E-39C0CE47B9DE}" type="parTrans" cxnId="{BD8E042E-7C35-45EA-A813-7E7EF4378BF4}">
      <dgm:prSet/>
      <dgm:spPr/>
      <dgm:t>
        <a:bodyPr/>
        <a:lstStyle/>
        <a:p>
          <a:endParaRPr lang="en-US" sz="1400"/>
        </a:p>
      </dgm:t>
    </dgm:pt>
    <dgm:pt modelId="{3C517767-4EEE-4A2E-BF07-F8B2294A6301}" type="sibTrans" cxnId="{BD8E042E-7C35-45EA-A813-7E7EF4378BF4}">
      <dgm:prSet/>
      <dgm:spPr/>
      <dgm:t>
        <a:bodyPr/>
        <a:lstStyle/>
        <a:p>
          <a:endParaRPr lang="en-US" sz="1400"/>
        </a:p>
      </dgm:t>
    </dgm:pt>
    <dgm:pt modelId="{845677C6-9F8C-48BA-8FE4-7010B5BEA2A7}" type="pres">
      <dgm:prSet presAssocID="{7A48DE48-44EF-4F6B-9F0D-7B29A9AD0783}" presName="outerComposite" presStyleCnt="0">
        <dgm:presLayoutVars>
          <dgm:chMax val="5"/>
          <dgm:dir/>
          <dgm:resizeHandles val="exact"/>
        </dgm:presLayoutVars>
      </dgm:prSet>
      <dgm:spPr/>
      <dgm:t>
        <a:bodyPr/>
        <a:lstStyle/>
        <a:p>
          <a:endParaRPr lang="en-US"/>
        </a:p>
      </dgm:t>
    </dgm:pt>
    <dgm:pt modelId="{B3956ABD-D28D-41CF-9ABF-703301CD5E42}" type="pres">
      <dgm:prSet presAssocID="{7A48DE48-44EF-4F6B-9F0D-7B29A9AD0783}" presName="dummyMaxCanvas" presStyleCnt="0">
        <dgm:presLayoutVars/>
      </dgm:prSet>
      <dgm:spPr/>
    </dgm:pt>
    <dgm:pt modelId="{8CD43970-2BDD-4F13-85D8-48C1FF882636}" type="pres">
      <dgm:prSet presAssocID="{7A48DE48-44EF-4F6B-9F0D-7B29A9AD0783}" presName="ThreeNodes_1" presStyleLbl="node1" presStyleIdx="0" presStyleCnt="3" custLinFactNeighborX="4173" custLinFactNeighborY="-2556">
        <dgm:presLayoutVars>
          <dgm:bulletEnabled val="1"/>
        </dgm:presLayoutVars>
      </dgm:prSet>
      <dgm:spPr/>
      <dgm:t>
        <a:bodyPr/>
        <a:lstStyle/>
        <a:p>
          <a:endParaRPr lang="en-US"/>
        </a:p>
      </dgm:t>
    </dgm:pt>
    <dgm:pt modelId="{C653161D-545C-459F-992E-1DAC9F58C2B9}" type="pres">
      <dgm:prSet presAssocID="{7A48DE48-44EF-4F6B-9F0D-7B29A9AD0783}" presName="ThreeNodes_2" presStyleLbl="node1" presStyleIdx="1" presStyleCnt="3" custLinFactNeighborX="307" custLinFactNeighborY="-7409">
        <dgm:presLayoutVars>
          <dgm:bulletEnabled val="1"/>
        </dgm:presLayoutVars>
      </dgm:prSet>
      <dgm:spPr/>
      <dgm:t>
        <a:bodyPr/>
        <a:lstStyle/>
        <a:p>
          <a:endParaRPr lang="en-US"/>
        </a:p>
      </dgm:t>
    </dgm:pt>
    <dgm:pt modelId="{4FD5B288-B5AE-4031-9CFC-C0E5C83BCEA3}" type="pres">
      <dgm:prSet presAssocID="{7A48DE48-44EF-4F6B-9F0D-7B29A9AD0783}" presName="ThreeNodes_3" presStyleLbl="node1" presStyleIdx="2" presStyleCnt="3" custScaleX="99839" custScaleY="100386" custLinFactNeighborX="577" custLinFactNeighborY="-13301">
        <dgm:presLayoutVars>
          <dgm:bulletEnabled val="1"/>
        </dgm:presLayoutVars>
      </dgm:prSet>
      <dgm:spPr/>
      <dgm:t>
        <a:bodyPr/>
        <a:lstStyle/>
        <a:p>
          <a:endParaRPr lang="en-US"/>
        </a:p>
      </dgm:t>
    </dgm:pt>
    <dgm:pt modelId="{988BA32C-A2F7-4F7D-94E6-5D29BF461FB9}" type="pres">
      <dgm:prSet presAssocID="{7A48DE48-44EF-4F6B-9F0D-7B29A9AD0783}" presName="ThreeConn_1-2" presStyleLbl="fgAccFollowNode1" presStyleIdx="0" presStyleCnt="2" custAng="0" custFlipHor="1" custScaleX="101647" custLinFactNeighborX="-9532" custLinFactNeighborY="-15232">
        <dgm:presLayoutVars>
          <dgm:bulletEnabled val="1"/>
        </dgm:presLayoutVars>
      </dgm:prSet>
      <dgm:spPr/>
      <dgm:t>
        <a:bodyPr/>
        <a:lstStyle/>
        <a:p>
          <a:endParaRPr lang="en-US"/>
        </a:p>
      </dgm:t>
    </dgm:pt>
    <dgm:pt modelId="{C3623453-84F0-4AD7-A644-F2FC65FF89EC}" type="pres">
      <dgm:prSet presAssocID="{7A48DE48-44EF-4F6B-9F0D-7B29A9AD0783}" presName="ThreeConn_2-3" presStyleLbl="fgAccFollowNode1" presStyleIdx="1" presStyleCnt="2" custAng="0" custLinFactNeighborX="-71296" custLinFactNeighborY="-28994">
        <dgm:presLayoutVars>
          <dgm:bulletEnabled val="1"/>
        </dgm:presLayoutVars>
      </dgm:prSet>
      <dgm:spPr/>
      <dgm:t>
        <a:bodyPr/>
        <a:lstStyle/>
        <a:p>
          <a:endParaRPr lang="en-US"/>
        </a:p>
      </dgm:t>
    </dgm:pt>
    <dgm:pt modelId="{9A6AD952-5542-433C-AEBC-C1F6532A3400}" type="pres">
      <dgm:prSet presAssocID="{7A48DE48-44EF-4F6B-9F0D-7B29A9AD0783}" presName="ThreeNodes_1_text" presStyleLbl="node1" presStyleIdx="2" presStyleCnt="3">
        <dgm:presLayoutVars>
          <dgm:bulletEnabled val="1"/>
        </dgm:presLayoutVars>
      </dgm:prSet>
      <dgm:spPr/>
      <dgm:t>
        <a:bodyPr/>
        <a:lstStyle/>
        <a:p>
          <a:endParaRPr lang="en-US"/>
        </a:p>
      </dgm:t>
    </dgm:pt>
    <dgm:pt modelId="{2D9AD904-0E6F-4B88-A590-6BD0AF740E1E}" type="pres">
      <dgm:prSet presAssocID="{7A48DE48-44EF-4F6B-9F0D-7B29A9AD0783}" presName="ThreeNodes_2_text" presStyleLbl="node1" presStyleIdx="2" presStyleCnt="3">
        <dgm:presLayoutVars>
          <dgm:bulletEnabled val="1"/>
        </dgm:presLayoutVars>
      </dgm:prSet>
      <dgm:spPr/>
      <dgm:t>
        <a:bodyPr/>
        <a:lstStyle/>
        <a:p>
          <a:endParaRPr lang="en-US"/>
        </a:p>
      </dgm:t>
    </dgm:pt>
    <dgm:pt modelId="{83AAB547-3ADD-4280-B169-AA6B6291ADCE}" type="pres">
      <dgm:prSet presAssocID="{7A48DE48-44EF-4F6B-9F0D-7B29A9AD0783}" presName="ThreeNodes_3_text" presStyleLbl="node1" presStyleIdx="2" presStyleCnt="3">
        <dgm:presLayoutVars>
          <dgm:bulletEnabled val="1"/>
        </dgm:presLayoutVars>
      </dgm:prSet>
      <dgm:spPr/>
      <dgm:t>
        <a:bodyPr/>
        <a:lstStyle/>
        <a:p>
          <a:endParaRPr lang="en-US"/>
        </a:p>
      </dgm:t>
    </dgm:pt>
  </dgm:ptLst>
  <dgm:cxnLst>
    <dgm:cxn modelId="{CE281C42-15E8-4B46-A52F-3AB80DCD80ED}" type="presOf" srcId="{7A48DE48-44EF-4F6B-9F0D-7B29A9AD0783}" destId="{845677C6-9F8C-48BA-8FE4-7010B5BEA2A7}" srcOrd="0" destOrd="0" presId="urn:microsoft.com/office/officeart/2005/8/layout/vProcess5"/>
    <dgm:cxn modelId="{AA431808-07BE-4EA3-AAB3-E900B6B61957}" srcId="{7A48DE48-44EF-4F6B-9F0D-7B29A9AD0783}" destId="{857032D1-D9C7-4207-A381-94333BF41C74}" srcOrd="0" destOrd="0" parTransId="{0F9E5EF2-0457-4032-9526-870E56B88EC5}" sibTransId="{40837590-5AB9-4FF2-B45C-A4675484BCB8}"/>
    <dgm:cxn modelId="{8CF2AECC-EC22-4A03-A82C-797124A78DFA}" srcId="{7A48DE48-44EF-4F6B-9F0D-7B29A9AD0783}" destId="{A87FF903-E24F-4804-B298-2961E531BF40}" srcOrd="1" destOrd="0" parTransId="{55B737E1-6B3F-41BD-8725-4F9741AEC418}" sibTransId="{7A6F2997-30CF-44C9-B3E6-807A7CD9DAA0}"/>
    <dgm:cxn modelId="{11B0748B-78E0-45D5-A6AB-824905E55163}" type="presOf" srcId="{40837590-5AB9-4FF2-B45C-A4675484BCB8}" destId="{988BA32C-A2F7-4F7D-94E6-5D29BF461FB9}" srcOrd="0" destOrd="0" presId="urn:microsoft.com/office/officeart/2005/8/layout/vProcess5"/>
    <dgm:cxn modelId="{FCB5F39D-5261-48B3-8627-6075D7D7B632}" type="presOf" srcId="{A87FF903-E24F-4804-B298-2961E531BF40}" destId="{C653161D-545C-459F-992E-1DAC9F58C2B9}" srcOrd="0" destOrd="0" presId="urn:microsoft.com/office/officeart/2005/8/layout/vProcess5"/>
    <dgm:cxn modelId="{A50DE593-E99A-458E-ADD1-2AC3F7068C0D}" type="presOf" srcId="{857032D1-D9C7-4207-A381-94333BF41C74}" destId="{8CD43970-2BDD-4F13-85D8-48C1FF882636}" srcOrd="0" destOrd="0" presId="urn:microsoft.com/office/officeart/2005/8/layout/vProcess5"/>
    <dgm:cxn modelId="{339BDAD8-2FB2-4112-A4AD-DB5669BDE675}" type="presOf" srcId="{557C59B0-3A1C-4AF4-AF37-E5795D87498F}" destId="{4FD5B288-B5AE-4031-9CFC-C0E5C83BCEA3}" srcOrd="0" destOrd="0" presId="urn:microsoft.com/office/officeart/2005/8/layout/vProcess5"/>
    <dgm:cxn modelId="{223A757F-08C9-47CF-A126-81F6B698D4B7}" type="presOf" srcId="{A87FF903-E24F-4804-B298-2961E531BF40}" destId="{2D9AD904-0E6F-4B88-A590-6BD0AF740E1E}" srcOrd="1" destOrd="0" presId="urn:microsoft.com/office/officeart/2005/8/layout/vProcess5"/>
    <dgm:cxn modelId="{BD8E042E-7C35-45EA-A813-7E7EF4378BF4}" srcId="{7A48DE48-44EF-4F6B-9F0D-7B29A9AD0783}" destId="{557C59B0-3A1C-4AF4-AF37-E5795D87498F}" srcOrd="2" destOrd="0" parTransId="{37B11F7C-A557-48F9-939E-39C0CE47B9DE}" sibTransId="{3C517767-4EEE-4A2E-BF07-F8B2294A6301}"/>
    <dgm:cxn modelId="{C61BB2BE-DF91-46A9-ABBE-F0C458D44457}" type="presOf" srcId="{557C59B0-3A1C-4AF4-AF37-E5795D87498F}" destId="{83AAB547-3ADD-4280-B169-AA6B6291ADCE}" srcOrd="1" destOrd="0" presId="urn:microsoft.com/office/officeart/2005/8/layout/vProcess5"/>
    <dgm:cxn modelId="{90D72F98-78BF-4D78-A57C-716BE1B1C2EC}" type="presOf" srcId="{7A6F2997-30CF-44C9-B3E6-807A7CD9DAA0}" destId="{C3623453-84F0-4AD7-A644-F2FC65FF89EC}" srcOrd="0" destOrd="0" presId="urn:microsoft.com/office/officeart/2005/8/layout/vProcess5"/>
    <dgm:cxn modelId="{51E38FAD-9F66-440A-8007-79925C50DA16}" type="presOf" srcId="{857032D1-D9C7-4207-A381-94333BF41C74}" destId="{9A6AD952-5542-433C-AEBC-C1F6532A3400}" srcOrd="1" destOrd="0" presId="urn:microsoft.com/office/officeart/2005/8/layout/vProcess5"/>
    <dgm:cxn modelId="{456B1809-AF24-4A8A-97F6-62F4AFF40A9B}" type="presParOf" srcId="{845677C6-9F8C-48BA-8FE4-7010B5BEA2A7}" destId="{B3956ABD-D28D-41CF-9ABF-703301CD5E42}" srcOrd="0" destOrd="0" presId="urn:microsoft.com/office/officeart/2005/8/layout/vProcess5"/>
    <dgm:cxn modelId="{C92E5E5D-2C96-4FF6-A86D-BF83EAC0520C}" type="presParOf" srcId="{845677C6-9F8C-48BA-8FE4-7010B5BEA2A7}" destId="{8CD43970-2BDD-4F13-85D8-48C1FF882636}" srcOrd="1" destOrd="0" presId="urn:microsoft.com/office/officeart/2005/8/layout/vProcess5"/>
    <dgm:cxn modelId="{B521B713-C2E6-4417-9009-549CC0EF3636}" type="presParOf" srcId="{845677C6-9F8C-48BA-8FE4-7010B5BEA2A7}" destId="{C653161D-545C-459F-992E-1DAC9F58C2B9}" srcOrd="2" destOrd="0" presId="urn:microsoft.com/office/officeart/2005/8/layout/vProcess5"/>
    <dgm:cxn modelId="{B3B87729-1E4E-431C-84E5-E43B9758F80F}" type="presParOf" srcId="{845677C6-9F8C-48BA-8FE4-7010B5BEA2A7}" destId="{4FD5B288-B5AE-4031-9CFC-C0E5C83BCEA3}" srcOrd="3" destOrd="0" presId="urn:microsoft.com/office/officeart/2005/8/layout/vProcess5"/>
    <dgm:cxn modelId="{ECD3DCF3-DA43-478D-AD48-90AC371A8FA0}" type="presParOf" srcId="{845677C6-9F8C-48BA-8FE4-7010B5BEA2A7}" destId="{988BA32C-A2F7-4F7D-94E6-5D29BF461FB9}" srcOrd="4" destOrd="0" presId="urn:microsoft.com/office/officeart/2005/8/layout/vProcess5"/>
    <dgm:cxn modelId="{252F4400-2129-478C-8AEF-E2F825BE94E8}" type="presParOf" srcId="{845677C6-9F8C-48BA-8FE4-7010B5BEA2A7}" destId="{C3623453-84F0-4AD7-A644-F2FC65FF89EC}" srcOrd="5" destOrd="0" presId="urn:microsoft.com/office/officeart/2005/8/layout/vProcess5"/>
    <dgm:cxn modelId="{4DCCB4C0-86F7-4714-9173-5F87720E2C01}" type="presParOf" srcId="{845677C6-9F8C-48BA-8FE4-7010B5BEA2A7}" destId="{9A6AD952-5542-433C-AEBC-C1F6532A3400}" srcOrd="6" destOrd="0" presId="urn:microsoft.com/office/officeart/2005/8/layout/vProcess5"/>
    <dgm:cxn modelId="{F89558DC-88AD-4E39-A7E5-8D4D1860103F}" type="presParOf" srcId="{845677C6-9F8C-48BA-8FE4-7010B5BEA2A7}" destId="{2D9AD904-0E6F-4B88-A590-6BD0AF740E1E}" srcOrd="7" destOrd="0" presId="urn:microsoft.com/office/officeart/2005/8/layout/vProcess5"/>
    <dgm:cxn modelId="{E3796F2A-4EA1-4E1B-B235-20CDC29841FB}" type="presParOf" srcId="{845677C6-9F8C-48BA-8FE4-7010B5BEA2A7}" destId="{83AAB547-3ADD-4280-B169-AA6B6291ADC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43970-2BDD-4F13-85D8-48C1FF882636}">
      <dsp:nvSpPr>
        <dsp:cNvPr id="0" name=""/>
        <dsp:cNvSpPr/>
      </dsp:nvSpPr>
      <dsp:spPr>
        <a:xfrm>
          <a:off x="391223" y="-742"/>
          <a:ext cx="9375122" cy="769014"/>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altLang="en-US" sz="1400" u="sng" kern="1200" dirty="0">
              <a:solidFill>
                <a:sysClr val="windowText" lastClr="000000"/>
              </a:solidFill>
              <a:ea typeface="Calibri" pitchFamily="34" charset="0"/>
              <a:cs typeface="Arial" pitchFamily="34" charset="0"/>
            </a:rPr>
            <a:t>Develop prototypes of the Scheme to test key assumptions (Nov 18-Feb 19): </a:t>
          </a:r>
        </a:p>
        <a:p>
          <a:pPr lvl="0" algn="l" defTabSz="622300">
            <a:lnSpc>
              <a:spcPct val="90000"/>
            </a:lnSpc>
            <a:spcBef>
              <a:spcPct val="0"/>
            </a:spcBef>
            <a:spcAft>
              <a:spcPct val="35000"/>
            </a:spcAft>
          </a:pPr>
          <a:r>
            <a:rPr lang="en-GB" altLang="en-US" sz="1400" kern="1200" dirty="0">
              <a:solidFill>
                <a:sysClr val="windowText" lastClr="000000"/>
              </a:solidFill>
              <a:ea typeface="Calibri" pitchFamily="34" charset="0"/>
              <a:cs typeface="Arial" pitchFamily="34" charset="0"/>
            </a:rPr>
            <a:t>Develop a range of prototypes of parts of the service that can be tested and iterated with a closed group of workers.</a:t>
          </a:r>
          <a:endParaRPr lang="en-US" sz="1400" kern="1200" dirty="0">
            <a:solidFill>
              <a:sysClr val="windowText" lastClr="000000"/>
            </a:solidFill>
          </a:endParaRPr>
        </a:p>
      </dsp:txBody>
      <dsp:txXfrm>
        <a:off x="413747" y="21782"/>
        <a:ext cx="8545294" cy="723966"/>
      </dsp:txXfrm>
    </dsp:sp>
    <dsp:sp modelId="{C653161D-545C-459F-992E-1DAC9F58C2B9}">
      <dsp:nvSpPr>
        <dsp:cNvPr id="0" name=""/>
        <dsp:cNvSpPr/>
      </dsp:nvSpPr>
      <dsp:spPr>
        <a:xfrm>
          <a:off x="855998" y="839465"/>
          <a:ext cx="9375122" cy="769014"/>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altLang="en-US" sz="1400" u="sng" kern="1200" dirty="0">
              <a:solidFill>
                <a:sysClr val="windowText" lastClr="000000"/>
              </a:solidFill>
              <a:ea typeface="Calibri" pitchFamily="34" charset="0"/>
              <a:cs typeface="Arial" pitchFamily="34" charset="0"/>
            </a:rPr>
            <a:t>Release of first elements of the Scheme (Summer 19: 6-12 months): </a:t>
          </a:r>
        </a:p>
        <a:p>
          <a:pPr lvl="0" algn="l" defTabSz="622300">
            <a:lnSpc>
              <a:spcPct val="90000"/>
            </a:lnSpc>
            <a:spcBef>
              <a:spcPct val="0"/>
            </a:spcBef>
            <a:spcAft>
              <a:spcPct val="35000"/>
            </a:spcAft>
          </a:pPr>
          <a:r>
            <a:rPr lang="en-GB" altLang="en-US" sz="1400" kern="1200" dirty="0">
              <a:solidFill>
                <a:sysClr val="windowText" lastClr="000000"/>
              </a:solidFill>
              <a:ea typeface="Calibri" pitchFamily="34" charset="0"/>
              <a:cs typeface="Arial" pitchFamily="34" charset="0"/>
            </a:rPr>
            <a:t>Release, test and iterate initial elements of the service with a small group of users, developing further products within the service and focussing on our priority group. </a:t>
          </a:r>
          <a:endParaRPr lang="en-US" sz="1400" kern="1200" dirty="0">
            <a:solidFill>
              <a:sysClr val="windowText" lastClr="000000"/>
            </a:solidFill>
          </a:endParaRPr>
        </a:p>
      </dsp:txBody>
      <dsp:txXfrm>
        <a:off x="878522" y="861989"/>
        <a:ext cx="8002998" cy="723966"/>
      </dsp:txXfrm>
    </dsp:sp>
    <dsp:sp modelId="{4FD5B288-B5AE-4031-9CFC-C0E5C83BCEA3}">
      <dsp:nvSpPr>
        <dsp:cNvPr id="0" name=""/>
        <dsp:cNvSpPr/>
      </dsp:nvSpPr>
      <dsp:spPr>
        <a:xfrm>
          <a:off x="1669527" y="1689855"/>
          <a:ext cx="9360028" cy="771983"/>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altLang="en-US" sz="1400" u="sng" kern="1200" dirty="0">
              <a:solidFill>
                <a:sysClr val="windowText" lastClr="000000"/>
              </a:solidFill>
              <a:ea typeface="Calibri" pitchFamily="34" charset="0"/>
              <a:cs typeface="Arial" pitchFamily="34" charset="0"/>
            </a:rPr>
            <a:t>Roll out elements to a wider group of users (~2020 onwards):</a:t>
          </a:r>
          <a:r>
            <a:rPr lang="en-GB" altLang="en-US" sz="1400" kern="1200" dirty="0">
              <a:solidFill>
                <a:sysClr val="windowText" lastClr="000000"/>
              </a:solidFill>
              <a:ea typeface="Calibri" pitchFamily="34" charset="0"/>
              <a:cs typeface="Arial" pitchFamily="34" charset="0"/>
            </a:rPr>
            <a:t> </a:t>
          </a:r>
        </a:p>
        <a:p>
          <a:pPr lvl="0" algn="l" defTabSz="622300">
            <a:lnSpc>
              <a:spcPct val="90000"/>
            </a:lnSpc>
            <a:spcBef>
              <a:spcPct val="0"/>
            </a:spcBef>
            <a:spcAft>
              <a:spcPct val="35000"/>
            </a:spcAft>
          </a:pPr>
          <a:r>
            <a:rPr lang="en-GB" altLang="en-US" sz="1400" kern="1200" dirty="0">
              <a:solidFill>
                <a:sysClr val="windowText" lastClr="000000"/>
              </a:solidFill>
              <a:ea typeface="Calibri" pitchFamily="34" charset="0"/>
              <a:cs typeface="Arial" pitchFamily="34" charset="0"/>
            </a:rPr>
            <a:t>Roll out elements of the service to a wider group of users, working towards a live service that is open to all eligible users.</a:t>
          </a:r>
          <a:endParaRPr lang="en-US" sz="1400" kern="1200" dirty="0">
            <a:solidFill>
              <a:sysClr val="windowText" lastClr="000000"/>
            </a:solidFill>
          </a:endParaRPr>
        </a:p>
      </dsp:txBody>
      <dsp:txXfrm>
        <a:off x="1692138" y="1712466"/>
        <a:ext cx="7989866" cy="726761"/>
      </dsp:txXfrm>
    </dsp:sp>
    <dsp:sp modelId="{988BA32C-A2F7-4F7D-94E6-5D29BF461FB9}">
      <dsp:nvSpPr>
        <dsp:cNvPr id="0" name=""/>
        <dsp:cNvSpPr/>
      </dsp:nvSpPr>
      <dsp:spPr>
        <a:xfrm flipH="1">
          <a:off x="8823499" y="506288"/>
          <a:ext cx="508092" cy="499859"/>
        </a:xfrm>
        <a:prstGeom prst="downArrow">
          <a:avLst>
            <a:gd name="adj1" fmla="val 55000"/>
            <a:gd name="adj2" fmla="val 45000"/>
          </a:avLst>
        </a:prstGeom>
        <a:solidFill>
          <a:schemeClr val="accent3">
            <a:lumMod val="40000"/>
            <a:lumOff val="60000"/>
            <a:alpha val="90000"/>
          </a:schemeClr>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a:p>
      </dsp:txBody>
      <dsp:txXfrm>
        <a:off x="8937820" y="506288"/>
        <a:ext cx="279450" cy="376144"/>
      </dsp:txXfrm>
    </dsp:sp>
    <dsp:sp modelId="{C3623453-84F0-4AD7-A644-F2FC65FF89EC}">
      <dsp:nvSpPr>
        <dsp:cNvPr id="0" name=""/>
        <dsp:cNvSpPr/>
      </dsp:nvSpPr>
      <dsp:spPr>
        <a:xfrm>
          <a:off x="9346099" y="1329555"/>
          <a:ext cx="499859" cy="499859"/>
        </a:xfrm>
        <a:prstGeom prst="downArrow">
          <a:avLst>
            <a:gd name="adj1" fmla="val 55000"/>
            <a:gd name="adj2" fmla="val 45000"/>
          </a:avLst>
        </a:prstGeom>
        <a:solidFill>
          <a:schemeClr val="accent3">
            <a:lumMod val="40000"/>
            <a:lumOff val="60000"/>
            <a:alpha val="90000"/>
          </a:schemeClr>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a:p>
      </dsp:txBody>
      <dsp:txXfrm>
        <a:off x="9458567" y="1329555"/>
        <a:ext cx="274923" cy="37614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C13D4-DEDF-4B2B-92D5-622D50AA5090}" type="datetimeFigureOut">
              <a:rPr lang="en-GB" smtClean="0"/>
              <a:t>07/09/2019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DB6E3-8A64-4C1C-963F-46F396A5963C}" type="slidenum">
              <a:rPr lang="en-GB" smtClean="0"/>
              <a:t>‹#›</a:t>
            </a:fld>
            <a:endParaRPr lang="en-GB"/>
          </a:p>
        </p:txBody>
      </p:sp>
    </p:spTree>
    <p:extLst>
      <p:ext uri="{BB962C8B-B14F-4D97-AF65-F5344CB8AC3E}">
        <p14:creationId xmlns:p14="http://schemas.microsoft.com/office/powerpoint/2010/main" val="1533190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DB6E3-8A64-4C1C-963F-46F396A5963C}" type="slidenum">
              <a:rPr lang="en-GB" smtClean="0"/>
              <a:t>2</a:t>
            </a:fld>
            <a:endParaRPr lang="en-GB"/>
          </a:p>
        </p:txBody>
      </p:sp>
    </p:spTree>
    <p:extLst>
      <p:ext uri="{BB962C8B-B14F-4D97-AF65-F5344CB8AC3E}">
        <p14:creationId xmlns:p14="http://schemas.microsoft.com/office/powerpoint/2010/main" val="1393904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889EF2-2720-468B-84FB-D9703A322AD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57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fbcac7965_1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fbcac7965_1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0745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DB6E3-8A64-4C1C-963F-46F396A596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306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973E49-82DB-439D-B13D-D8EF49F4551F}" type="datetimeFigureOut">
              <a:rPr lang="en-GB" smtClean="0"/>
              <a:t>07/09/2019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877136-524E-4867-B71E-B1C4CC0D4FD3}" type="slidenum">
              <a:rPr lang="en-GB" smtClean="0"/>
              <a:t>‹#›</a:t>
            </a:fld>
            <a:endParaRPr lang="en-GB"/>
          </a:p>
        </p:txBody>
      </p:sp>
    </p:spTree>
    <p:extLst>
      <p:ext uri="{BB962C8B-B14F-4D97-AF65-F5344CB8AC3E}">
        <p14:creationId xmlns:p14="http://schemas.microsoft.com/office/powerpoint/2010/main" val="2935235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973E49-82DB-439D-B13D-D8EF49F4551F}" type="datetimeFigureOut">
              <a:rPr lang="en-GB" smtClean="0"/>
              <a:t>07/09/2019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877136-524E-4867-B71E-B1C4CC0D4FD3}" type="slidenum">
              <a:rPr lang="en-GB" smtClean="0"/>
              <a:t>‹#›</a:t>
            </a:fld>
            <a:endParaRPr lang="en-GB"/>
          </a:p>
        </p:txBody>
      </p:sp>
    </p:spTree>
    <p:extLst>
      <p:ext uri="{BB962C8B-B14F-4D97-AF65-F5344CB8AC3E}">
        <p14:creationId xmlns:p14="http://schemas.microsoft.com/office/powerpoint/2010/main" val="58595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973E49-82DB-439D-B13D-D8EF49F4551F}" type="datetimeFigureOut">
              <a:rPr lang="en-GB" smtClean="0"/>
              <a:t>07/09/2019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877136-524E-4867-B71E-B1C4CC0D4FD3}" type="slidenum">
              <a:rPr lang="en-GB" smtClean="0"/>
              <a:t>‹#›</a:t>
            </a:fld>
            <a:endParaRPr lang="en-GB"/>
          </a:p>
        </p:txBody>
      </p:sp>
    </p:spTree>
    <p:extLst>
      <p:ext uri="{BB962C8B-B14F-4D97-AF65-F5344CB8AC3E}">
        <p14:creationId xmlns:p14="http://schemas.microsoft.com/office/powerpoint/2010/main" val="3455140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21B70D-B05B-4C15-A591-720D619B4FAD}" type="datetime1">
              <a:rPr lang="en-GB" smtClean="0"/>
              <a:t>07/09/2019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EA72ED-DD46-4FA3-A0CF-4A57339D6591}" type="slidenum">
              <a:rPr lang="en-GB" smtClean="0"/>
              <a:t>‹#›</a:t>
            </a:fld>
            <a:endParaRPr lang="en-GB"/>
          </a:p>
        </p:txBody>
      </p:sp>
      <p:cxnSp>
        <p:nvCxnSpPr>
          <p:cNvPr id="7" name="Straight Connector 6"/>
          <p:cNvCxnSpPr/>
          <p:nvPr userDrawn="1"/>
        </p:nvCxnSpPr>
        <p:spPr>
          <a:xfrm>
            <a:off x="914400" y="3509963"/>
            <a:ext cx="10363200"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599349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9A9A70-9D0D-43DA-95E8-3FEA098031A4}" type="datetime1">
              <a:rPr lang="en-GB" smtClean="0"/>
              <a:t>07/09/2019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EA72ED-DD46-4FA3-A0CF-4A57339D6591}" type="slidenum">
              <a:rPr lang="en-GB" smtClean="0"/>
              <a:t>‹#›</a:t>
            </a:fld>
            <a:endParaRPr lang="en-GB"/>
          </a:p>
        </p:txBody>
      </p:sp>
      <p:cxnSp>
        <p:nvCxnSpPr>
          <p:cNvPr id="7" name="Straight Connector 6"/>
          <p:cNvCxnSpPr/>
          <p:nvPr userDrawn="1"/>
        </p:nvCxnSpPr>
        <p:spPr>
          <a:xfrm>
            <a:off x="838200" y="828339"/>
            <a:ext cx="10515600"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271792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E3B7B7-27DF-46CE-9352-779D48080A69}" type="datetime1">
              <a:rPr lang="en-GB" smtClean="0"/>
              <a:t>07/09/2019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EA72ED-DD46-4FA3-A0CF-4A57339D6591}" type="slidenum">
              <a:rPr lang="en-GB" smtClean="0"/>
              <a:t>‹#›</a:t>
            </a:fld>
            <a:endParaRPr lang="en-GB"/>
          </a:p>
        </p:txBody>
      </p:sp>
    </p:spTree>
    <p:extLst>
      <p:ext uri="{BB962C8B-B14F-4D97-AF65-F5344CB8AC3E}">
        <p14:creationId xmlns:p14="http://schemas.microsoft.com/office/powerpoint/2010/main" val="3134376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600F65-D599-4F0C-8487-8C856977B6F4}" type="datetime1">
              <a:rPr lang="en-GB" smtClean="0"/>
              <a:t>07/09/2019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EA72ED-DD46-4FA3-A0CF-4A57339D6591}" type="slidenum">
              <a:rPr lang="en-GB" smtClean="0"/>
              <a:t>‹#›</a:t>
            </a:fld>
            <a:endParaRPr lang="en-GB"/>
          </a:p>
        </p:txBody>
      </p:sp>
    </p:spTree>
    <p:extLst>
      <p:ext uri="{BB962C8B-B14F-4D97-AF65-F5344CB8AC3E}">
        <p14:creationId xmlns:p14="http://schemas.microsoft.com/office/powerpoint/2010/main" val="922618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0BEAF1-125E-4313-85BE-0B4AC1F39374}" type="datetime1">
              <a:rPr lang="en-GB" smtClean="0"/>
              <a:t>07/09/2019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EA72ED-DD46-4FA3-A0CF-4A57339D6591}" type="slidenum">
              <a:rPr lang="en-GB" smtClean="0"/>
              <a:t>‹#›</a:t>
            </a:fld>
            <a:endParaRPr lang="en-GB"/>
          </a:p>
        </p:txBody>
      </p:sp>
    </p:spTree>
    <p:extLst>
      <p:ext uri="{BB962C8B-B14F-4D97-AF65-F5344CB8AC3E}">
        <p14:creationId xmlns:p14="http://schemas.microsoft.com/office/powerpoint/2010/main" val="335889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07F444-0E0C-4B96-A33B-0D0E2FC51A57}" type="datetime1">
              <a:rPr lang="en-GB" smtClean="0"/>
              <a:t>07/09/2019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EA72ED-DD46-4FA3-A0CF-4A57339D6591}" type="slidenum">
              <a:rPr lang="en-GB" smtClean="0"/>
              <a:t>‹#›</a:t>
            </a:fld>
            <a:endParaRPr lang="en-GB"/>
          </a:p>
        </p:txBody>
      </p:sp>
    </p:spTree>
    <p:extLst>
      <p:ext uri="{BB962C8B-B14F-4D97-AF65-F5344CB8AC3E}">
        <p14:creationId xmlns:p14="http://schemas.microsoft.com/office/powerpoint/2010/main" val="3125765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1973A-49A3-4E2E-A49C-6128945372B6}" type="datetime1">
              <a:rPr lang="en-GB" smtClean="0"/>
              <a:t>07/09/2019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EA72ED-DD46-4FA3-A0CF-4A57339D6591}" type="slidenum">
              <a:rPr lang="en-GB" smtClean="0"/>
              <a:t>‹#›</a:t>
            </a:fld>
            <a:endParaRPr lang="en-GB"/>
          </a:p>
        </p:txBody>
      </p:sp>
    </p:spTree>
    <p:extLst>
      <p:ext uri="{BB962C8B-B14F-4D97-AF65-F5344CB8AC3E}">
        <p14:creationId xmlns:p14="http://schemas.microsoft.com/office/powerpoint/2010/main" val="91700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AE120E-17B9-4303-80E5-63FD3E416272}" type="datetime1">
              <a:rPr lang="en-GB" smtClean="0"/>
              <a:t>07/09/2019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EA72ED-DD46-4FA3-A0CF-4A57339D6591}" type="slidenum">
              <a:rPr lang="en-GB" smtClean="0"/>
              <a:t>‹#›</a:t>
            </a:fld>
            <a:endParaRPr lang="en-GB"/>
          </a:p>
        </p:txBody>
      </p:sp>
    </p:spTree>
    <p:extLst>
      <p:ext uri="{BB962C8B-B14F-4D97-AF65-F5344CB8AC3E}">
        <p14:creationId xmlns:p14="http://schemas.microsoft.com/office/powerpoint/2010/main" val="215907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973E49-82DB-439D-B13D-D8EF49F4551F}" type="datetimeFigureOut">
              <a:rPr lang="en-GB" smtClean="0"/>
              <a:t>07/09/2019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877136-524E-4867-B71E-B1C4CC0D4FD3}" type="slidenum">
              <a:rPr lang="en-GB" smtClean="0"/>
              <a:t>‹#›</a:t>
            </a:fld>
            <a:endParaRPr lang="en-GB"/>
          </a:p>
        </p:txBody>
      </p:sp>
    </p:spTree>
    <p:extLst>
      <p:ext uri="{BB962C8B-B14F-4D97-AF65-F5344CB8AC3E}">
        <p14:creationId xmlns:p14="http://schemas.microsoft.com/office/powerpoint/2010/main" val="3132829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886B2F-2279-4FD4-A88E-C4CB160103C3}" type="datetime1">
              <a:rPr lang="en-GB" smtClean="0"/>
              <a:t>07/09/2019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EA72ED-DD46-4FA3-A0CF-4A57339D6591}" type="slidenum">
              <a:rPr lang="en-GB" smtClean="0"/>
              <a:t>‹#›</a:t>
            </a:fld>
            <a:endParaRPr lang="en-GB"/>
          </a:p>
        </p:txBody>
      </p:sp>
    </p:spTree>
    <p:extLst>
      <p:ext uri="{BB962C8B-B14F-4D97-AF65-F5344CB8AC3E}">
        <p14:creationId xmlns:p14="http://schemas.microsoft.com/office/powerpoint/2010/main" val="2377123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8E0194-9848-4338-A7EC-143DA10350C8}" type="datetime1">
              <a:rPr lang="en-GB" smtClean="0"/>
              <a:t>07/09/2019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EA72ED-DD46-4FA3-A0CF-4A57339D6591}" type="slidenum">
              <a:rPr lang="en-GB" smtClean="0"/>
              <a:t>‹#›</a:t>
            </a:fld>
            <a:endParaRPr lang="en-GB"/>
          </a:p>
        </p:txBody>
      </p:sp>
    </p:spTree>
    <p:extLst>
      <p:ext uri="{BB962C8B-B14F-4D97-AF65-F5344CB8AC3E}">
        <p14:creationId xmlns:p14="http://schemas.microsoft.com/office/powerpoint/2010/main" val="2717958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72EC53-F423-461A-BF8B-245653DE5747}" type="datetime1">
              <a:rPr lang="en-GB" smtClean="0"/>
              <a:t>07/09/2019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EA72ED-DD46-4FA3-A0CF-4A57339D6591}" type="slidenum">
              <a:rPr lang="en-GB" smtClean="0"/>
              <a:t>‹#›</a:t>
            </a:fld>
            <a:endParaRPr lang="en-GB"/>
          </a:p>
        </p:txBody>
      </p:sp>
    </p:spTree>
    <p:extLst>
      <p:ext uri="{BB962C8B-B14F-4D97-AF65-F5344CB8AC3E}">
        <p14:creationId xmlns:p14="http://schemas.microsoft.com/office/powerpoint/2010/main" val="629199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56297F-AF7C-48DA-8886-88FD65097D55}" type="datetime1">
              <a:rPr lang="en-GB" smtClean="0"/>
              <a:t>07/09/2019</a:t>
            </a:fld>
            <a:endParaRPr lang="en-GB"/>
          </a:p>
        </p:txBody>
      </p:sp>
      <p:sp>
        <p:nvSpPr>
          <p:cNvPr id="4" name="Footer Placeholder 3"/>
          <p:cNvSpPr>
            <a:spLocks noGrp="1"/>
          </p:cNvSpPr>
          <p:nvPr>
            <p:ph type="ftr" sz="quarter" idx="11"/>
          </p:nvPr>
        </p:nvSpPr>
        <p:spPr/>
        <p:txBody>
          <a:bodyPr/>
          <a:lstStyle/>
          <a:p>
            <a:r>
              <a:rPr lang="en-GB"/>
              <a:t>(DRAFT - NOT OFFICIAL POLICY) OFFICIAL-SENSITIVE</a:t>
            </a:r>
          </a:p>
        </p:txBody>
      </p:sp>
      <p:sp>
        <p:nvSpPr>
          <p:cNvPr id="5" name="Slide Number Placeholder 4"/>
          <p:cNvSpPr>
            <a:spLocks noGrp="1"/>
          </p:cNvSpPr>
          <p:nvPr>
            <p:ph type="sldNum" sz="quarter" idx="12"/>
          </p:nvPr>
        </p:nvSpPr>
        <p:spPr/>
        <p:txBody>
          <a:bodyPr/>
          <a:lstStyle/>
          <a:p>
            <a:fld id="{5DB98E5A-76C0-453E-B1E0-BC4AB04722D5}" type="slidenum">
              <a:rPr lang="en-GB" smtClean="0"/>
              <a:pPr/>
              <a:t>‹#›</a:t>
            </a:fld>
            <a:endParaRPr lang="en-GB"/>
          </a:p>
        </p:txBody>
      </p:sp>
    </p:spTree>
    <p:extLst>
      <p:ext uri="{BB962C8B-B14F-4D97-AF65-F5344CB8AC3E}">
        <p14:creationId xmlns:p14="http://schemas.microsoft.com/office/powerpoint/2010/main" val="4289573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2" name="Google Shape;62;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189" marR="0" lvl="0" indent="-342892"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378" marR="0" lvl="1" indent="-31749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566" marR="0" lvl="2" indent="-31749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754" marR="0" lvl="3" indent="-31749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5943" marR="0" lvl="4" indent="-31749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132" marR="0" lvl="5" indent="-31749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320" marR="0" lvl="6" indent="-31749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509" marR="0" lvl="7" indent="-31749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697" marR="0" lvl="8" indent="-317492"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3" name="Google Shape;63;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945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973E49-82DB-439D-B13D-D8EF49F4551F}" type="datetimeFigureOut">
              <a:rPr lang="en-GB" smtClean="0"/>
              <a:t>07/09/2019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877136-524E-4867-B71E-B1C4CC0D4FD3}" type="slidenum">
              <a:rPr lang="en-GB" smtClean="0"/>
              <a:t>‹#›</a:t>
            </a:fld>
            <a:endParaRPr lang="en-GB"/>
          </a:p>
        </p:txBody>
      </p:sp>
    </p:spTree>
    <p:extLst>
      <p:ext uri="{BB962C8B-B14F-4D97-AF65-F5344CB8AC3E}">
        <p14:creationId xmlns:p14="http://schemas.microsoft.com/office/powerpoint/2010/main" val="3835951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F973E49-82DB-439D-B13D-D8EF49F4551F}" type="datetimeFigureOut">
              <a:rPr lang="en-GB" smtClean="0"/>
              <a:t>07/09/2019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877136-524E-4867-B71E-B1C4CC0D4FD3}" type="slidenum">
              <a:rPr lang="en-GB" smtClean="0"/>
              <a:t>‹#›</a:t>
            </a:fld>
            <a:endParaRPr lang="en-GB"/>
          </a:p>
        </p:txBody>
      </p:sp>
    </p:spTree>
    <p:extLst>
      <p:ext uri="{BB962C8B-B14F-4D97-AF65-F5344CB8AC3E}">
        <p14:creationId xmlns:p14="http://schemas.microsoft.com/office/powerpoint/2010/main" val="1006985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973E49-82DB-439D-B13D-D8EF49F4551F}" type="datetimeFigureOut">
              <a:rPr lang="en-GB" smtClean="0"/>
              <a:t>07/09/2019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877136-524E-4867-B71E-B1C4CC0D4FD3}" type="slidenum">
              <a:rPr lang="en-GB" smtClean="0"/>
              <a:t>‹#›</a:t>
            </a:fld>
            <a:endParaRPr lang="en-GB"/>
          </a:p>
        </p:txBody>
      </p:sp>
    </p:spTree>
    <p:extLst>
      <p:ext uri="{BB962C8B-B14F-4D97-AF65-F5344CB8AC3E}">
        <p14:creationId xmlns:p14="http://schemas.microsoft.com/office/powerpoint/2010/main" val="333182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973E49-82DB-439D-B13D-D8EF49F4551F}" type="datetimeFigureOut">
              <a:rPr lang="en-GB" smtClean="0"/>
              <a:t>07/09/2019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877136-524E-4867-B71E-B1C4CC0D4FD3}" type="slidenum">
              <a:rPr lang="en-GB" smtClean="0"/>
              <a:t>‹#›</a:t>
            </a:fld>
            <a:endParaRPr lang="en-GB"/>
          </a:p>
        </p:txBody>
      </p:sp>
    </p:spTree>
    <p:extLst>
      <p:ext uri="{BB962C8B-B14F-4D97-AF65-F5344CB8AC3E}">
        <p14:creationId xmlns:p14="http://schemas.microsoft.com/office/powerpoint/2010/main" val="1522655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73E49-82DB-439D-B13D-D8EF49F4551F}" type="datetimeFigureOut">
              <a:rPr lang="en-GB" smtClean="0"/>
              <a:t>07/09/2019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877136-524E-4867-B71E-B1C4CC0D4FD3}" type="slidenum">
              <a:rPr lang="en-GB" smtClean="0"/>
              <a:t>‹#›</a:t>
            </a:fld>
            <a:endParaRPr lang="en-GB"/>
          </a:p>
        </p:txBody>
      </p:sp>
    </p:spTree>
    <p:extLst>
      <p:ext uri="{BB962C8B-B14F-4D97-AF65-F5344CB8AC3E}">
        <p14:creationId xmlns:p14="http://schemas.microsoft.com/office/powerpoint/2010/main" val="325762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973E49-82DB-439D-B13D-D8EF49F4551F}" type="datetimeFigureOut">
              <a:rPr lang="en-GB" smtClean="0"/>
              <a:t>07/09/2019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877136-524E-4867-B71E-B1C4CC0D4FD3}" type="slidenum">
              <a:rPr lang="en-GB" smtClean="0"/>
              <a:t>‹#›</a:t>
            </a:fld>
            <a:endParaRPr lang="en-GB"/>
          </a:p>
        </p:txBody>
      </p:sp>
    </p:spTree>
    <p:extLst>
      <p:ext uri="{BB962C8B-B14F-4D97-AF65-F5344CB8AC3E}">
        <p14:creationId xmlns:p14="http://schemas.microsoft.com/office/powerpoint/2010/main" val="292987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973E49-82DB-439D-B13D-D8EF49F4551F}" type="datetimeFigureOut">
              <a:rPr lang="en-GB" smtClean="0"/>
              <a:t>07/09/2019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877136-524E-4867-B71E-B1C4CC0D4FD3}" type="slidenum">
              <a:rPr lang="en-GB" smtClean="0"/>
              <a:t>‹#›</a:t>
            </a:fld>
            <a:endParaRPr lang="en-GB"/>
          </a:p>
        </p:txBody>
      </p:sp>
    </p:spTree>
    <p:extLst>
      <p:ext uri="{BB962C8B-B14F-4D97-AF65-F5344CB8AC3E}">
        <p14:creationId xmlns:p14="http://schemas.microsoft.com/office/powerpoint/2010/main" val="28114963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73E49-82DB-439D-B13D-D8EF49F4551F}" type="datetimeFigureOut">
              <a:rPr lang="en-GB" smtClean="0"/>
              <a:t>07/09/2019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77136-524E-4867-B71E-B1C4CC0D4FD3}" type="slidenum">
              <a:rPr lang="en-GB" smtClean="0"/>
              <a:t>‹#›</a:t>
            </a:fld>
            <a:endParaRPr lang="en-GB"/>
          </a:p>
        </p:txBody>
      </p:sp>
    </p:spTree>
    <p:extLst>
      <p:ext uri="{BB962C8B-B14F-4D97-AF65-F5344CB8AC3E}">
        <p14:creationId xmlns:p14="http://schemas.microsoft.com/office/powerpoint/2010/main" val="2591525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46321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925159"/>
            <a:ext cx="10515600" cy="5251805"/>
          </a:xfrm>
          <a:prstGeom prst="rect">
            <a:avLst/>
          </a:prstGeom>
        </p:spPr>
        <p:txBody>
          <a:bodyPr vert="horz" lIns="91440" tIns="45720" rIns="91440" bIns="45720" rtlCol="0">
            <a:normAutofit/>
          </a:bodyPr>
          <a:lstStyle/>
          <a:p>
            <a:pPr lvl="0"/>
            <a:r>
              <a:rPr lang="en-US"/>
              <a:t>Text</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3A33D-D881-414E-A31B-68AA102125CF}" type="datetime1">
              <a:rPr lang="en-GB" smtClean="0"/>
              <a:t>07/09/2019</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A72ED-DD46-4FA3-A0CF-4A57339D6591}" type="slidenum">
              <a:rPr lang="en-GB" smtClean="0"/>
              <a:t>‹#›</a:t>
            </a:fld>
            <a:endParaRPr lang="en-GB"/>
          </a:p>
        </p:txBody>
      </p:sp>
    </p:spTree>
    <p:extLst>
      <p:ext uri="{BB962C8B-B14F-4D97-AF65-F5344CB8AC3E}">
        <p14:creationId xmlns:p14="http://schemas.microsoft.com/office/powerpoint/2010/main" val="2748754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18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chart" Target="../charts/chart1.xml"/><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Michael.carney@education.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b="1"/>
              <a:t>The National Retraining Scheme </a:t>
            </a:r>
          </a:p>
        </p:txBody>
      </p:sp>
      <p:sp>
        <p:nvSpPr>
          <p:cNvPr id="3" name="Subtitle 2"/>
          <p:cNvSpPr>
            <a:spLocks noGrp="1"/>
          </p:cNvSpPr>
          <p:nvPr>
            <p:ph type="subTitle" idx="1"/>
          </p:nvPr>
        </p:nvSpPr>
        <p:spPr/>
        <p:txBody>
          <a:bodyPr vert="horz" lIns="91440" tIns="45720" rIns="91440" bIns="45720" rtlCol="0" anchor="t">
            <a:normAutofit/>
          </a:bodyPr>
          <a:lstStyle/>
          <a:p>
            <a:endParaRPr lang="en-GB" dirty="0">
              <a:cs typeface="Calibri"/>
            </a:endParaRPr>
          </a:p>
        </p:txBody>
      </p:sp>
      <p:cxnSp>
        <p:nvCxnSpPr>
          <p:cNvPr id="4" name="Straight Connector 3"/>
          <p:cNvCxnSpPr/>
          <p:nvPr/>
        </p:nvCxnSpPr>
        <p:spPr>
          <a:xfrm flipV="1">
            <a:off x="0" y="3457903"/>
            <a:ext cx="12192000" cy="72068"/>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5" name="Group 4"/>
          <p:cNvGrpSpPr/>
          <p:nvPr/>
        </p:nvGrpSpPr>
        <p:grpSpPr>
          <a:xfrm>
            <a:off x="2424964" y="3602038"/>
            <a:ext cx="7342072" cy="1762125"/>
            <a:chOff x="755704" y="3939157"/>
            <a:chExt cx="7342072" cy="1762125"/>
          </a:xfrm>
        </p:grpSpPr>
        <p:pic>
          <p:nvPicPr>
            <p:cNvPr id="6" name="Picture 5">
              <a:extLst>
                <a:ext uri="{FF2B5EF4-FFF2-40B4-BE49-F238E27FC236}">
                  <a16:creationId xmlns:a16="http://schemas.microsoft.com/office/drawing/2014/main" xmlns="" id="{43C4767B-E846-4346-A633-10B30A441AA5}"/>
                </a:ext>
              </a:extLst>
            </p:cNvPr>
            <p:cNvPicPr>
              <a:picLocks noChangeAspect="1"/>
            </p:cNvPicPr>
            <p:nvPr/>
          </p:nvPicPr>
          <p:blipFill rotWithShape="1">
            <a:blip r:embed="rId2"/>
            <a:srcRect r="48645"/>
            <a:stretch/>
          </p:blipFill>
          <p:spPr>
            <a:xfrm>
              <a:off x="755704" y="3939157"/>
              <a:ext cx="5145931" cy="1762125"/>
            </a:xfrm>
            <a:prstGeom prst="rect">
              <a:avLst/>
            </a:prstGeom>
          </p:spPr>
        </p:pic>
        <p:pic>
          <p:nvPicPr>
            <p:cNvPr id="7" name="Picture 2" descr="Image result for hmg gover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757" y="4329681"/>
              <a:ext cx="2765019" cy="9281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237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a:latin typeface="+mn-lt"/>
              </a:rPr>
              <a:t>What is the National Retraining Scheme and why do we need it?</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6D581F-9097-4A42-9538-D6E58FC17B98}"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7"/>
          <p:cNvSpPr/>
          <p:nvPr/>
        </p:nvSpPr>
        <p:spPr>
          <a:xfrm>
            <a:off x="593969" y="995650"/>
            <a:ext cx="8263044" cy="1892826"/>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The Government announced at the 2017 Autumn Budget that it would introduce a National Retraining Scheme, to help workers retrain as the economy changes.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The Scheme is being driven by National Retraining Partnership with the CBI, TUC and Government.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This was followed up in the 2018 Autumn Budget, were the Chancellor announced a £100 million commitment to start the initial roll out of the National Retraining Scheme. This funding will allow us to start delivering initial elements of the service to the public from this summer and allow us to substantively test, evaluate and learn as we build the service.</a:t>
            </a: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209" y="1164598"/>
            <a:ext cx="2450104" cy="1317260"/>
          </a:xfrm>
          <a:prstGeom prst="rect">
            <a:avLst/>
          </a:prstGeom>
        </p:spPr>
      </p:pic>
      <p:sp>
        <p:nvSpPr>
          <p:cNvPr id="13" name="Content Placeholder 2"/>
          <p:cNvSpPr txBox="1">
            <a:spLocks/>
          </p:cNvSpPr>
          <p:nvPr/>
        </p:nvSpPr>
        <p:spPr>
          <a:xfrm>
            <a:off x="593969" y="2712898"/>
            <a:ext cx="8099502" cy="1821169"/>
          </a:xfrm>
          <a:prstGeom prst="rect">
            <a:avLst/>
          </a:prstGeom>
          <a:noFill/>
          <a:ln>
            <a:noFill/>
          </a:ln>
        </p:spPr>
        <p:txBody>
          <a:bodyPr vert="horz" lIns="91440" tIns="14400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rPr>
              <a:t>KEY FACTORS:</a:t>
            </a:r>
          </a:p>
          <a:p>
            <a:pPr lvl="0">
              <a:defRPr/>
            </a:pPr>
            <a:r>
              <a:rPr lang="en-GB" altLang="en-US" sz="1300" dirty="0">
                <a:solidFill>
                  <a:prstClr val="black"/>
                </a:solidFill>
              </a:rPr>
              <a:t>The world of work is </a:t>
            </a:r>
            <a:r>
              <a:rPr lang="en-GB" altLang="en-US" sz="1300" dirty="0" smtClean="0">
                <a:solidFill>
                  <a:prstClr val="black"/>
                </a:solidFill>
              </a:rPr>
              <a:t>changing</a:t>
            </a:r>
            <a:r>
              <a:rPr lang="en-GB" altLang="en-US" sz="1300" dirty="0">
                <a:solidFill>
                  <a:prstClr val="black"/>
                </a:solidFill>
              </a:rPr>
              <a:t>, whether that be through technological change, longer working lives and long-standing low productivity</a:t>
            </a:r>
            <a:r>
              <a:rPr lang="en-GB" altLang="en-US" sz="1300" dirty="0" smtClean="0">
                <a:solidFill>
                  <a:prstClr val="black"/>
                </a:solidFill>
              </a:rPr>
              <a:t>.</a:t>
            </a:r>
            <a:endParaRPr lang="en-GB" altLang="en-US" sz="1300" dirty="0">
              <a:solidFill>
                <a:prstClr val="black"/>
              </a:solidFill>
            </a:endParaRPr>
          </a:p>
          <a:p>
            <a:pPr lvl="0">
              <a:defRPr/>
            </a:pPr>
            <a:r>
              <a:rPr lang="en-GB" altLang="en-US" sz="1300" dirty="0">
                <a:solidFill>
                  <a:prstClr val="black"/>
                </a:solidFill>
              </a:rPr>
              <a:t>In particular, although automation will bring opportunities, it has the potential to cause a significant impact on the economy - some studies have shown that up to 35% of jobs are at risk of automation in the next 20 years. </a:t>
            </a:r>
          </a:p>
          <a:p>
            <a:pPr lvl="0">
              <a:defRPr/>
            </a:pPr>
            <a:r>
              <a:rPr lang="en-GB" altLang="en-US" sz="1300" dirty="0">
                <a:solidFill>
                  <a:prstClr val="black"/>
                </a:solidFill>
              </a:rPr>
              <a:t>Most low skilled individuals who are likely to be affected by automation are not taking steps to guard against these risks. Specifically, they are not aware of these risks or able to take the opportunities available to retrain and redirect their careers.</a:t>
            </a:r>
          </a:p>
        </p:txBody>
      </p:sp>
      <p:sp>
        <p:nvSpPr>
          <p:cNvPr id="15" name="Content Placeholder 2"/>
          <p:cNvSpPr txBox="1">
            <a:spLocks/>
          </p:cNvSpPr>
          <p:nvPr/>
        </p:nvSpPr>
        <p:spPr>
          <a:xfrm>
            <a:off x="593969" y="4629443"/>
            <a:ext cx="7944996" cy="765020"/>
          </a:xfrm>
          <a:prstGeom prst="rect">
            <a:avLst/>
          </a:prstGeom>
          <a:noFill/>
          <a:ln>
            <a:noFill/>
          </a:ln>
        </p:spPr>
        <p:txBody>
          <a:bodyPr vert="horz" lIns="91440" tIns="14400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OBJECTIVES OF THE SCHEME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Scheme will succeed and deliver good value for money if:</a:t>
            </a:r>
          </a:p>
        </p:txBody>
      </p:sp>
      <p:grpSp>
        <p:nvGrpSpPr>
          <p:cNvPr id="23" name="Group 22"/>
          <p:cNvGrpSpPr/>
          <p:nvPr/>
        </p:nvGrpSpPr>
        <p:grpSpPr>
          <a:xfrm>
            <a:off x="699307" y="5335299"/>
            <a:ext cx="7911293" cy="880200"/>
            <a:chOff x="1068476" y="4135159"/>
            <a:chExt cx="7408495" cy="1291685"/>
          </a:xfrm>
          <a:noFill/>
        </p:grpSpPr>
        <p:sp>
          <p:nvSpPr>
            <p:cNvPr id="24" name="Right Arrow 23"/>
            <p:cNvSpPr/>
            <p:nvPr/>
          </p:nvSpPr>
          <p:spPr>
            <a:xfrm>
              <a:off x="1068476" y="4146170"/>
              <a:ext cx="2333297" cy="1270249"/>
            </a:xfrm>
            <a:prstGeom prst="rightArrow">
              <a:avLst>
                <a:gd name="adj1" fmla="val 75974"/>
                <a:gd name="adj2" fmla="val 23611"/>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BACC6">
                      <a:lumMod val="75000"/>
                    </a:srgbClr>
                  </a:solidFill>
                  <a:effectLst/>
                  <a:uLnTx/>
                  <a:uFillTx/>
                  <a:latin typeface="Calibri" panose="020F0502020204030204"/>
                  <a:ea typeface="+mn-ea"/>
                  <a:cs typeface="+mn-cs"/>
                </a:rPr>
                <a:t>It takes individuals at risk of their jobs changing or disappearing as a result of automation…</a:t>
              </a:r>
            </a:p>
          </p:txBody>
        </p:sp>
        <p:sp>
          <p:nvSpPr>
            <p:cNvPr id="25" name="Right Arrow 24"/>
            <p:cNvSpPr/>
            <p:nvPr/>
          </p:nvSpPr>
          <p:spPr>
            <a:xfrm>
              <a:off x="3554920" y="4156595"/>
              <a:ext cx="2406020" cy="1270249"/>
            </a:xfrm>
            <a:prstGeom prst="rightArrow">
              <a:avLst>
                <a:gd name="adj1" fmla="val 75974"/>
                <a:gd name="adj2" fmla="val 23611"/>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BACC6">
                      <a:lumMod val="75000"/>
                    </a:srgbClr>
                  </a:solidFill>
                  <a:effectLst/>
                  <a:uLnTx/>
                  <a:uFillTx/>
                  <a:latin typeface="Calibri" panose="020F0502020204030204"/>
                  <a:ea typeface="+mn-ea"/>
                  <a:cs typeface="+mn-cs"/>
                </a:rPr>
                <a:t>…facilitates them gaining the skills they need to move into a new occupation…</a:t>
              </a:r>
            </a:p>
          </p:txBody>
        </p:sp>
        <p:sp>
          <p:nvSpPr>
            <p:cNvPr id="26" name="Right Arrow 25"/>
            <p:cNvSpPr/>
            <p:nvPr/>
          </p:nvSpPr>
          <p:spPr>
            <a:xfrm>
              <a:off x="6114088" y="4135159"/>
              <a:ext cx="2362883" cy="1270249"/>
            </a:xfrm>
            <a:prstGeom prst="rightArrow">
              <a:avLst>
                <a:gd name="adj1" fmla="val 75974"/>
                <a:gd name="adj2" fmla="val 23611"/>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BACC6">
                      <a:lumMod val="75000"/>
                    </a:srgbClr>
                  </a:solidFill>
                  <a:effectLst/>
                  <a:uLnTx/>
                  <a:uFillTx/>
                  <a:latin typeface="Calibri" panose="020F0502020204030204"/>
                  <a:ea typeface="+mn-ea"/>
                  <a:cs typeface="+mn-cs"/>
                </a:rPr>
                <a:t>…and successfully allows them to move into more </a:t>
              </a:r>
              <a:r>
                <a:rPr kumimoji="0" lang="en-GB" sz="1200" b="0" i="0" u="none" strike="noStrike" kern="1200" cap="none" spc="0" normalizeH="0" baseline="0" noProof="0" dirty="0" smtClean="0">
                  <a:ln>
                    <a:noFill/>
                  </a:ln>
                  <a:solidFill>
                    <a:srgbClr val="4BACC6">
                      <a:lumMod val="75000"/>
                    </a:srgbClr>
                  </a:solidFill>
                  <a:effectLst/>
                  <a:uLnTx/>
                  <a:uFillTx/>
                  <a:latin typeface="Calibri" panose="020F0502020204030204"/>
                  <a:ea typeface="+mn-ea"/>
                  <a:cs typeface="+mn-cs"/>
                </a:rPr>
                <a:t>secure, better </a:t>
              </a:r>
              <a:r>
                <a:rPr kumimoji="0" lang="en-GB" sz="1200" b="0" i="0" u="none" strike="noStrike" kern="1200" cap="none" spc="0" normalizeH="0" baseline="0" noProof="0" dirty="0">
                  <a:ln>
                    <a:noFill/>
                  </a:ln>
                  <a:solidFill>
                    <a:srgbClr val="4BACC6">
                      <a:lumMod val="75000"/>
                    </a:srgbClr>
                  </a:solidFill>
                  <a:effectLst/>
                  <a:uLnTx/>
                  <a:uFillTx/>
                  <a:latin typeface="Calibri" panose="020F0502020204030204"/>
                  <a:ea typeface="+mn-ea"/>
                  <a:cs typeface="+mn-cs"/>
                </a:rPr>
                <a:t>jobs</a:t>
              </a:r>
            </a:p>
          </p:txBody>
        </p:sp>
      </p:grpSp>
      <p:sp>
        <p:nvSpPr>
          <p:cNvPr id="27" name="Footer Placeholder 3"/>
          <p:cNvSpPr txBox="1">
            <a:spLocks/>
          </p:cNvSpPr>
          <p:nvPr/>
        </p:nvSpPr>
        <p:spPr>
          <a:xfrm>
            <a:off x="3788339" y="6508752"/>
            <a:ext cx="493868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FOR DISCUSSION - NOT A STATEMENT OF GOVERNMENT POLICY</a:t>
            </a:r>
          </a:p>
        </p:txBody>
      </p:sp>
      <p:graphicFrame>
        <p:nvGraphicFramePr>
          <p:cNvPr id="22" name="Content Placeholder 4"/>
          <p:cNvGraphicFramePr>
            <a:graphicFrameLocks noGrp="1"/>
          </p:cNvGraphicFramePr>
          <p:nvPr>
            <p:ph idx="1"/>
          </p:nvPr>
        </p:nvGraphicFramePr>
        <p:xfrm>
          <a:off x="8833638" y="3352019"/>
          <a:ext cx="3088190" cy="2054696"/>
        </p:xfrm>
        <a:graphic>
          <a:graphicData uri="http://schemas.openxmlformats.org/drawingml/2006/chart">
            <c:chart xmlns:c="http://schemas.openxmlformats.org/drawingml/2006/chart" xmlns:r="http://schemas.openxmlformats.org/officeDocument/2006/relationships" r:id="rId4"/>
          </a:graphicData>
        </a:graphic>
      </p:graphicFrame>
      <p:sp>
        <p:nvSpPr>
          <p:cNvPr id="28" name="Content Placeholder 1"/>
          <p:cNvSpPr txBox="1">
            <a:spLocks/>
          </p:cNvSpPr>
          <p:nvPr/>
        </p:nvSpPr>
        <p:spPr>
          <a:xfrm>
            <a:off x="9179994" y="3015045"/>
            <a:ext cx="2134578" cy="4077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Proportion of jobs at risk of being automated over the next 10-20 years</a:t>
            </a:r>
            <a:endPar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9388161" y="5458415"/>
            <a:ext cx="23525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Frey and Osborne, 2014: ‘</a:t>
            </a:r>
            <a:r>
              <a:rPr kumimoji="0" lang="en-GB" sz="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Agiletown</a:t>
            </a:r>
            <a:r>
              <a:rPr kumimoji="0" lang="en-GB"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London Futures’ </a:t>
            </a: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b="17113"/>
          <a:stretch/>
        </p:blipFill>
        <p:spPr>
          <a:xfrm>
            <a:off x="112300" y="3614498"/>
            <a:ext cx="529201" cy="438640"/>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b="15122"/>
          <a:stretch/>
        </p:blipFill>
        <p:spPr>
          <a:xfrm>
            <a:off x="139633" y="3134351"/>
            <a:ext cx="454336" cy="385628"/>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b="13938"/>
          <a:stretch/>
        </p:blipFill>
        <p:spPr>
          <a:xfrm>
            <a:off x="107446" y="4096845"/>
            <a:ext cx="563445" cy="484910"/>
          </a:xfrm>
          <a:prstGeom prst="rect">
            <a:avLst/>
          </a:prstGeom>
        </p:spPr>
      </p:pic>
    </p:spTree>
    <p:extLst>
      <p:ext uri="{BB962C8B-B14F-4D97-AF65-F5344CB8AC3E}">
        <p14:creationId xmlns:p14="http://schemas.microsoft.com/office/powerpoint/2010/main" val="2046224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5787"/>
            <a:ext cx="10515600" cy="463213"/>
          </a:xfrm>
        </p:spPr>
        <p:txBody>
          <a:bodyPr>
            <a:noAutofit/>
          </a:bodyPr>
          <a:lstStyle/>
          <a:p>
            <a:r>
              <a:rPr lang="en-GB" sz="2000" b="1" dirty="0">
                <a:latin typeface="+mn-lt"/>
                <a:cs typeface="Arial" panose="020B0604020202020204" pitchFamily="34" charset="0"/>
              </a:rPr>
              <a:t>Our user research shows people face a number of barriers, but that linking training to real world employment outcomes is a strong motivator </a:t>
            </a:r>
          </a:p>
        </p:txBody>
      </p:sp>
      <p:sp>
        <p:nvSpPr>
          <p:cNvPr id="1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FOR DISCUSSION - NOT A STATEMENT OF GOVERNMENT POLICY</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6D581F-9097-4A42-9538-D6E58FC17B98}"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23" name="Table 22"/>
          <p:cNvGraphicFramePr>
            <a:graphicFrameLocks noGrp="1"/>
          </p:cNvGraphicFramePr>
          <p:nvPr>
            <p:extLst/>
          </p:nvPr>
        </p:nvGraphicFramePr>
        <p:xfrm>
          <a:off x="617778" y="3349590"/>
          <a:ext cx="4969015" cy="3067394"/>
        </p:xfrm>
        <a:graphic>
          <a:graphicData uri="http://schemas.openxmlformats.org/drawingml/2006/table">
            <a:tbl>
              <a:tblPr firstRow="1" lastRow="1" bandRow="1">
                <a:tableStyleId>{3B4B98B0-60AC-42C2-AFA5-B58CD77FA1E5}</a:tableStyleId>
              </a:tblPr>
              <a:tblGrid>
                <a:gridCol w="4969015">
                  <a:extLst>
                    <a:ext uri="{9D8B030D-6E8A-4147-A177-3AD203B41FA5}">
                      <a16:colId xmlns:a16="http://schemas.microsoft.com/office/drawing/2014/main" xmlns="" val="152306648"/>
                    </a:ext>
                  </a:extLst>
                </a:gridCol>
              </a:tblGrid>
              <a:tr h="271993">
                <a:tc>
                  <a:txBody>
                    <a:bodyPr/>
                    <a:lstStyle/>
                    <a:p>
                      <a:r>
                        <a:rPr lang="en-GB" sz="1200" dirty="0"/>
                        <a:t>Findings</a:t>
                      </a:r>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6589419"/>
                  </a:ext>
                </a:extLst>
              </a:tr>
              <a:tr h="462388">
                <a:tc>
                  <a:txBody>
                    <a:bodyPr/>
                    <a:lstStyle/>
                    <a:p>
                      <a:r>
                        <a:rPr lang="en-GB" sz="1200" dirty="0"/>
                        <a:t>People</a:t>
                      </a:r>
                      <a:r>
                        <a:rPr lang="en-GB" sz="1200" baseline="0" dirty="0"/>
                        <a:t> want a job, not a training course and most wouldn’t leave a job to train.</a:t>
                      </a:r>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956072472"/>
                  </a:ext>
                </a:extLst>
              </a:tr>
              <a:tr h="271993">
                <a:tc>
                  <a:txBody>
                    <a:bodyPr/>
                    <a:lstStyle/>
                    <a:p>
                      <a:r>
                        <a:rPr lang="en-GB" sz="1200" dirty="0"/>
                        <a:t>People are not aware their</a:t>
                      </a:r>
                      <a:r>
                        <a:rPr lang="en-GB" sz="1200" baseline="0" dirty="0"/>
                        <a:t> jobs</a:t>
                      </a:r>
                      <a:r>
                        <a:rPr lang="en-GB" sz="1200" dirty="0"/>
                        <a:t> are at risk.</a:t>
                      </a:r>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639385329"/>
                  </a:ext>
                </a:extLst>
              </a:tr>
              <a:tr h="652783">
                <a:tc>
                  <a:txBody>
                    <a:bodyPr/>
                    <a:lstStyle/>
                    <a:p>
                      <a:r>
                        <a:rPr lang="en-GB" sz="1200" dirty="0"/>
                        <a:t>Online training often meets users needs for flexibility, but our testing has shown that </a:t>
                      </a:r>
                      <a:r>
                        <a:rPr lang="en-GB" sz="1200" dirty="0" smtClean="0"/>
                        <a:t>our </a:t>
                      </a:r>
                      <a:r>
                        <a:rPr lang="en-GB" sz="1200" dirty="0"/>
                        <a:t>user base lacks confidence in using it. </a:t>
                      </a:r>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026476257"/>
                  </a:ext>
                </a:extLst>
              </a:tr>
              <a:tr h="652783">
                <a:tc>
                  <a:txBody>
                    <a:bodyPr/>
                    <a:lstStyle/>
                    <a:p>
                      <a:r>
                        <a:rPr lang="en-GB" sz="1200" dirty="0"/>
                        <a:t>Most individuals would</a:t>
                      </a:r>
                      <a:r>
                        <a:rPr lang="en-GB" sz="1200" baseline="0" dirty="0"/>
                        <a:t> pay or co-fund training if it led to a job but most would not accept a drop in salary (some would consider a drop for a year).  </a:t>
                      </a:r>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067510918"/>
                  </a:ext>
                </a:extLst>
              </a:tr>
              <a:tr h="462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Employers will want any</a:t>
                      </a:r>
                      <a:r>
                        <a:rPr lang="en-GB" sz="1200" baseline="0" dirty="0"/>
                        <a:t> scheme to integrate with existing recruitment processes.</a:t>
                      </a:r>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411492365"/>
                  </a:ext>
                </a:extLst>
              </a:tr>
              <a:tr h="288412">
                <a:tc>
                  <a:txBody>
                    <a:bodyPr/>
                    <a:lstStyle/>
                    <a:p>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93958668"/>
                  </a:ext>
                </a:extLst>
              </a:tr>
            </a:tbl>
          </a:graphicData>
        </a:graphic>
      </p:graphicFrame>
      <p:sp>
        <p:nvSpPr>
          <p:cNvPr id="5" name="TextBox 4"/>
          <p:cNvSpPr txBox="1"/>
          <p:nvPr/>
        </p:nvSpPr>
        <p:spPr>
          <a:xfrm>
            <a:off x="2568583" y="3421809"/>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6226139" y="5100905"/>
            <a:ext cx="591277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5870205" y="3890135"/>
            <a:ext cx="6059756" cy="249299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Alongside our user research, we are conducting a number of pilots that will help inform the design and testing of the Scheme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alibri" panose="020F0502020204030204"/>
                <a:ea typeface="+mn-ea"/>
                <a:cs typeface="+mn-cs"/>
              </a:rPr>
              <a:t>‘Cost and Outreach Pilots’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In five local areas across England, we are testing how successful marketing and subsidies are in overcoming barriers to attitude and cost for adult learners.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alibri" panose="020F0502020204030204"/>
                <a:ea typeface="+mn-ea"/>
                <a:cs typeface="+mn-cs"/>
              </a:rPr>
              <a:t>Flexible Learning Fund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Through delivering </a:t>
            </a: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30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projects within this fund, we are testing how we can overcome barriers relating to the accessibility of learning  for adults.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sng" strike="noStrike" kern="1200" cap="none" spc="0" normalizeH="0" baseline="0" noProof="0" dirty="0">
                <a:ln>
                  <a:noFill/>
                </a:ln>
                <a:solidFill>
                  <a:prstClr val="black"/>
                </a:solidFill>
                <a:effectLst/>
                <a:uLnTx/>
                <a:uFillTx/>
                <a:latin typeface="Calibri" panose="020F0502020204030204"/>
                <a:ea typeface="+mn-ea"/>
                <a:cs typeface="+mn-cs"/>
              </a:rPr>
              <a:t>Construction Skills Fund </a:t>
            </a:r>
            <a:r>
              <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 Launched in June 2018, this will support and incentivise innovative and employer-led approaches to construction training over the next two years.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defRPr/>
            </a:pPr>
            <a:r>
              <a:rPr kumimoji="0" lang="en-GB" sz="1200" b="0" i="0" u="sng" strike="noStrike" kern="1200" cap="none" spc="0" normalizeH="0" baseline="0" noProof="0" dirty="0" smtClean="0">
                <a:ln>
                  <a:noFill/>
                </a:ln>
                <a:solidFill>
                  <a:prstClr val="black"/>
                </a:solidFill>
                <a:effectLst/>
                <a:uLnTx/>
                <a:uFillTx/>
                <a:latin typeface="Calibri" panose="020F0502020204030204"/>
                <a:ea typeface="+mn-ea"/>
                <a:cs typeface="+mn-cs"/>
              </a:rPr>
              <a:t>Adult Learning Technology Innovation Fund </a:t>
            </a: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June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2019, </a:t>
            </a:r>
            <a:r>
              <a:rPr lang="en-GB" sz="1200" dirty="0">
                <a:solidFill>
                  <a:prstClr val="black"/>
                </a:solidFill>
              </a:rPr>
              <a:t>recently launched the Adult Learning Technology Innovation Fund to stimulate the development of Artificial Intelligence in the delivery of online learning </a:t>
            </a:r>
            <a:r>
              <a:rPr kumimoji="0" lang="en-GB" alt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for individuals who are likely to form part of the NRS target group.</a:t>
            </a:r>
            <a:endParaRPr kumimoji="0" lang="en-GB" alt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617778" y="2049916"/>
            <a:ext cx="577799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response </a:t>
            </a:r>
            <a:r>
              <a:rPr kumimoji="0" lang="en-GB" altLang="en-US" sz="1200" b="1" i="0" u="none" strike="noStrike" kern="1200" cap="none" spc="0" normalizeH="0" baseline="0" noProof="0" dirty="0">
                <a:ln>
                  <a:noFill/>
                </a:ln>
                <a:solidFill>
                  <a:prstClr val="black"/>
                </a:solidFill>
                <a:effectLst/>
                <a:uLnTx/>
                <a:uFillTx/>
                <a:latin typeface="Calibri" panose="020F0502020204030204"/>
                <a:ea typeface="+mn-ea"/>
                <a:cs typeface="+mn-cs"/>
              </a:rPr>
              <a:t>we are developing the Scheme using the user-focused test, build and iterate approach, and are delivering pilots</a:t>
            </a:r>
            <a:r>
              <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 to look at engagement, flexible delivery and the impact of cost subsidy.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Our user research with potential adult learners, employers and providers has delivered initial findings for what users would need from a retraining scheme.</a:t>
            </a:r>
          </a:p>
        </p:txBody>
      </p:sp>
      <p:pic>
        <p:nvPicPr>
          <p:cNvPr id="1026" name="Picture 2" descr="https://image.shutterstock.com/image-photo/businessman-using-tablet-night-time-260nw-577123159.jpg"/>
          <p:cNvPicPr>
            <a:picLocks noChangeAspect="1" noChangeArrowheads="1"/>
          </p:cNvPicPr>
          <p:nvPr/>
        </p:nvPicPr>
        <p:blipFill rotWithShape="1">
          <a:blip r:embed="rId3">
            <a:extLst>
              <a:ext uri="{28A0092B-C50C-407E-A947-70E740481C1C}">
                <a14:useLocalDpi xmlns:a14="http://schemas.microsoft.com/office/drawing/2010/main" val="0"/>
              </a:ext>
            </a:extLst>
          </a:blip>
          <a:srcRect b="10170"/>
          <a:stretch/>
        </p:blipFill>
        <p:spPr bwMode="auto">
          <a:xfrm>
            <a:off x="7314047" y="2041614"/>
            <a:ext cx="3435279" cy="173852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40661" y="898423"/>
            <a:ext cx="2179507" cy="276999"/>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WHO WE ARE AIMING TO HELP</a:t>
            </a:r>
          </a:p>
        </p:txBody>
      </p:sp>
      <p:sp>
        <p:nvSpPr>
          <p:cNvPr id="12" name="Pentagon 11"/>
          <p:cNvSpPr/>
          <p:nvPr/>
        </p:nvSpPr>
        <p:spPr>
          <a:xfrm>
            <a:off x="2171996" y="1207628"/>
            <a:ext cx="2113399" cy="289398"/>
          </a:xfrm>
          <a:prstGeom prst="homePlate">
            <a:avLst/>
          </a:prstGeom>
          <a:solidFill>
            <a:srgbClr val="E8F4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Adults aged 24+…</a:t>
            </a:r>
          </a:p>
        </p:txBody>
      </p:sp>
      <p:sp>
        <p:nvSpPr>
          <p:cNvPr id="13" name="Pentagon 12"/>
          <p:cNvSpPr/>
          <p:nvPr/>
        </p:nvSpPr>
        <p:spPr>
          <a:xfrm>
            <a:off x="4386652" y="1232790"/>
            <a:ext cx="2063945" cy="274637"/>
          </a:xfrm>
          <a:prstGeom prst="homePlate">
            <a:avLst/>
          </a:prstGeom>
          <a:solidFill>
            <a:srgbClr val="C8E6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who are in work…</a:t>
            </a:r>
          </a:p>
        </p:txBody>
      </p:sp>
      <p:sp>
        <p:nvSpPr>
          <p:cNvPr id="15" name="Pentagon 14"/>
          <p:cNvSpPr/>
          <p:nvPr/>
        </p:nvSpPr>
        <p:spPr>
          <a:xfrm>
            <a:off x="6570401" y="1232790"/>
            <a:ext cx="2880448" cy="274637"/>
          </a:xfrm>
          <a:prstGeom prst="homePlate">
            <a:avLst/>
          </a:prstGeom>
          <a:solidFill>
            <a:srgbClr val="AAD8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who don’t have a degree…</a:t>
            </a:r>
          </a:p>
        </p:txBody>
      </p:sp>
      <p:sp>
        <p:nvSpPr>
          <p:cNvPr id="16" name="Pentagon 15"/>
          <p:cNvSpPr/>
          <p:nvPr/>
        </p:nvSpPr>
        <p:spPr>
          <a:xfrm>
            <a:off x="2171996" y="1596887"/>
            <a:ext cx="7278858" cy="286834"/>
          </a:xfrm>
          <a:prstGeom prst="homePlate">
            <a:avLst/>
          </a:prstGeom>
          <a:solidFill>
            <a:srgbClr val="87C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with a particular focus on </a:t>
            </a:r>
            <a:r>
              <a:rPr kumimoji="0" lang="en-GB" sz="12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those jobs </a:t>
            </a:r>
            <a:r>
              <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risk of automation.</a:t>
            </a:r>
          </a:p>
        </p:txBody>
      </p:sp>
    </p:spTree>
    <p:extLst>
      <p:ext uri="{BB962C8B-B14F-4D97-AF65-F5344CB8AC3E}">
        <p14:creationId xmlns:p14="http://schemas.microsoft.com/office/powerpoint/2010/main" val="290454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b="1">
                <a:latin typeface="Calibri"/>
                <a:cs typeface="Calibri"/>
              </a:rPr>
              <a:t>Using what we have learnt, we have developed our vision of what the Scheme </a:t>
            </a:r>
            <a:r>
              <a:rPr lang="en-GB" sz="2000" b="1" i="1">
                <a:latin typeface="Calibri"/>
                <a:cs typeface="Calibri"/>
              </a:rPr>
              <a:t>could</a:t>
            </a:r>
            <a:r>
              <a:rPr lang="en-GB" sz="2000" b="1">
                <a:latin typeface="Calibri"/>
                <a:cs typeface="Calibri"/>
              </a:rPr>
              <a:t> look like in steady state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EA72ED-DD46-4FA3-A0CF-4A57339D6591}"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2"/>
          <a:srcRect l="28273" t="34981" r="14126" b="16211"/>
          <a:stretch/>
        </p:blipFill>
        <p:spPr>
          <a:xfrm>
            <a:off x="2135325" y="1974501"/>
            <a:ext cx="7846875" cy="4432830"/>
          </a:xfrm>
          <a:prstGeom prst="rect">
            <a:avLst/>
          </a:prstGeom>
        </p:spPr>
      </p:pic>
      <p:pic>
        <p:nvPicPr>
          <p:cNvPr id="1028" name="Picture 4" descr="Image result for person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4964" y="1434607"/>
            <a:ext cx="589584" cy="5895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person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943" y="1434607"/>
            <a:ext cx="589584" cy="5895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person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6455" y="1406373"/>
            <a:ext cx="589584" cy="58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5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Calibri"/>
                <a:cs typeface="Calibri"/>
              </a:rPr>
              <a:t>The first element we are currently planning to release in Summer is ‘Get help to retrain’</a:t>
            </a:r>
            <a:endParaRPr lang="en-GB" dirty="0"/>
          </a:p>
        </p:txBody>
      </p:sp>
      <p:sp>
        <p:nvSpPr>
          <p:cNvPr id="33" name="TextBox 32">
            <a:extLst>
              <a:ext uri="{FF2B5EF4-FFF2-40B4-BE49-F238E27FC236}">
                <a16:creationId xmlns:a16="http://schemas.microsoft.com/office/drawing/2014/main" xmlns="" id="{2062E704-5EF2-4CAC-81E4-3F6600AFB1BA}"/>
              </a:ext>
            </a:extLst>
          </p:cNvPr>
          <p:cNvSpPr txBox="1"/>
          <p:nvPr/>
        </p:nvSpPr>
        <p:spPr>
          <a:xfrm>
            <a:off x="9979447" y="6351224"/>
            <a:ext cx="462709"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rPr>
              <a:t>9</a:t>
            </a:r>
          </a:p>
        </p:txBody>
      </p:sp>
      <p:grpSp>
        <p:nvGrpSpPr>
          <p:cNvPr id="4" name="Group 3"/>
          <p:cNvGrpSpPr/>
          <p:nvPr/>
        </p:nvGrpSpPr>
        <p:grpSpPr>
          <a:xfrm>
            <a:off x="1801472" y="1328431"/>
            <a:ext cx="8589056" cy="4905392"/>
            <a:chOff x="1801472" y="1328431"/>
            <a:chExt cx="8589056" cy="4905392"/>
          </a:xfrm>
        </p:grpSpPr>
        <p:pic>
          <p:nvPicPr>
            <p:cNvPr id="3" name="Picture 2"/>
            <p:cNvPicPr>
              <a:picLocks noChangeAspect="1"/>
            </p:cNvPicPr>
            <p:nvPr/>
          </p:nvPicPr>
          <p:blipFill rotWithShape="1">
            <a:blip r:embed="rId3"/>
            <a:srcRect l="37031" t="40006" r="22127" b="28968"/>
            <a:stretch/>
          </p:blipFill>
          <p:spPr>
            <a:xfrm>
              <a:off x="1801472" y="1884066"/>
              <a:ext cx="8589056" cy="4349757"/>
            </a:xfrm>
            <a:prstGeom prst="rect">
              <a:avLst/>
            </a:prstGeom>
          </p:spPr>
        </p:pic>
        <p:pic>
          <p:nvPicPr>
            <p:cNvPr id="5" name="Picture 4" descr="Image result for person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6700" y="1328431"/>
              <a:ext cx="589584" cy="589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person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4548" y="1350386"/>
              <a:ext cx="589584" cy="5895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person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1339" y="1350386"/>
              <a:ext cx="589584" cy="5895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62618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2950" y="103153"/>
            <a:ext cx="10610850" cy="725187"/>
          </a:xfrm>
        </p:spPr>
        <p:txBody>
          <a:bodyPr>
            <a:noAutofit/>
          </a:bodyPr>
          <a:lstStyle/>
          <a:p>
            <a:r>
              <a:rPr lang="en-GB" sz="2400" b="1" dirty="0" smtClean="0">
                <a:latin typeface="+mn-lt"/>
                <a:ea typeface="+mn-ea"/>
                <a:cs typeface="+mn-cs"/>
              </a:rPr>
              <a:t>As we roll out ‘Get help to retrain’, we will also be developing and designing other products within the Scheme</a:t>
            </a:r>
            <a:endParaRPr lang="en-GB" sz="2400" b="1" dirty="0">
              <a:latin typeface="+mn-lt"/>
              <a:ea typeface="+mn-ea"/>
              <a:cs typeface="+mn-cs"/>
            </a:endParaRPr>
          </a:p>
        </p:txBody>
      </p:sp>
      <p:sp>
        <p:nvSpPr>
          <p:cNvPr id="2" name="Content Placeholder 1"/>
          <p:cNvSpPr>
            <a:spLocks noGrp="1"/>
          </p:cNvSpPr>
          <p:nvPr>
            <p:ph idx="1"/>
          </p:nvPr>
        </p:nvSpPr>
        <p:spPr>
          <a:xfrm>
            <a:off x="742950" y="1037492"/>
            <a:ext cx="10610850" cy="5139472"/>
          </a:xfrm>
        </p:spPr>
        <p:txBody>
          <a:bodyPr vert="horz" lIns="91440" tIns="45720" rIns="91440" bIns="45720" rtlCol="0" anchor="t">
            <a:noAutofit/>
          </a:bodyPr>
          <a:lstStyle/>
          <a:p>
            <a:pPr marL="0" indent="0" fontAlgn="base">
              <a:spcBef>
                <a:spcPct val="0"/>
              </a:spcBef>
              <a:spcAft>
                <a:spcPct val="0"/>
              </a:spcAft>
              <a:buNone/>
            </a:pPr>
            <a:r>
              <a:rPr lang="en-GB" altLang="en-US" sz="1600" b="1" dirty="0"/>
              <a:t>W</a:t>
            </a:r>
            <a:r>
              <a:rPr lang="en-GB" altLang="en-US" sz="1500" b="1" dirty="0"/>
              <a:t>e are proposing to roll out initial elements incrementally, testing and iterating our approach </a:t>
            </a:r>
            <a:endParaRPr lang="en-GB" altLang="en-US" sz="1500" b="1" dirty="0">
              <a:cs typeface="Calibri"/>
            </a:endParaRPr>
          </a:p>
          <a:p>
            <a:pPr marL="0" indent="0" fontAlgn="base">
              <a:spcBef>
                <a:spcPct val="0"/>
              </a:spcBef>
              <a:spcAft>
                <a:spcPct val="0"/>
              </a:spcAft>
              <a:buNone/>
            </a:pPr>
            <a:endParaRPr lang="en-GB" altLang="en-US" sz="1500" dirty="0">
              <a:cs typeface="Calibri"/>
            </a:endParaRPr>
          </a:p>
          <a:p>
            <a:pPr fontAlgn="base">
              <a:spcBef>
                <a:spcPct val="0"/>
              </a:spcBef>
              <a:spcAft>
                <a:spcPct val="0"/>
              </a:spcAft>
            </a:pPr>
            <a:r>
              <a:rPr lang="en-GB" altLang="en-US" sz="1500" dirty="0"/>
              <a:t>We will be able to quickly act on user feedback and make changes (grow what works, stop what doesn’t), helping to ensure this scheme succeeds where previous schemes have failed. </a:t>
            </a:r>
            <a:endParaRPr lang="en-GB" altLang="en-US" sz="1500" dirty="0">
              <a:cs typeface="Calibri"/>
            </a:endParaRPr>
          </a:p>
          <a:p>
            <a:pPr fontAlgn="base">
              <a:spcBef>
                <a:spcPct val="0"/>
              </a:spcBef>
              <a:spcAft>
                <a:spcPct val="0"/>
              </a:spcAft>
            </a:pPr>
            <a:r>
              <a:rPr lang="en-GB" altLang="en-US" sz="1500" dirty="0">
                <a:cs typeface="Calibri"/>
              </a:rPr>
              <a:t>We will be able to release parts of the service into Public Beta and Live sooner where we are confident that this will unlock value for users of the Scheme, adding further features as they are developed, tested and iterated.</a:t>
            </a:r>
          </a:p>
          <a:p>
            <a:pPr fontAlgn="base">
              <a:spcBef>
                <a:spcPct val="0"/>
              </a:spcBef>
              <a:spcAft>
                <a:spcPct val="0"/>
              </a:spcAft>
            </a:pPr>
            <a:r>
              <a:rPr lang="en-GB" altLang="en-US" sz="1500" dirty="0"/>
              <a:t>Using this approach will also give us more flexibility to respond to labour market changes and the considerable uncertainty around the impact of automation and wider technological changes. </a:t>
            </a:r>
            <a:endParaRPr lang="en-GB" altLang="en-US" sz="1500" b="1" dirty="0"/>
          </a:p>
          <a:p>
            <a:pPr marL="0" indent="0" fontAlgn="base">
              <a:spcBef>
                <a:spcPct val="0"/>
              </a:spcBef>
              <a:spcAft>
                <a:spcPct val="0"/>
              </a:spcAft>
              <a:buNone/>
            </a:pPr>
            <a:endParaRPr lang="en-GB" altLang="en-US" sz="1000" b="1" dirty="0"/>
          </a:p>
          <a:p>
            <a:pPr marL="0" indent="0" fontAlgn="base">
              <a:spcBef>
                <a:spcPct val="0"/>
              </a:spcBef>
              <a:spcAft>
                <a:spcPct val="0"/>
              </a:spcAft>
              <a:buNone/>
            </a:pPr>
            <a:endParaRPr lang="en-GB" altLang="en-US" sz="1000" b="1" dirty="0"/>
          </a:p>
          <a:p>
            <a:pPr marL="0" indent="0" fontAlgn="base">
              <a:spcBef>
                <a:spcPct val="0"/>
              </a:spcBef>
              <a:spcAft>
                <a:spcPct val="0"/>
              </a:spcAft>
              <a:buNone/>
            </a:pPr>
            <a:r>
              <a:rPr lang="en-GB" altLang="en-US" sz="1600" b="1" dirty="0"/>
              <a:t>The key next stages will be: </a:t>
            </a:r>
          </a:p>
        </p:txBody>
      </p:sp>
      <p:sp>
        <p:nvSpPr>
          <p:cNvPr id="5" name="Footer Placeholder 3"/>
          <p:cNvSpPr>
            <a:spLocks noGrp="1"/>
          </p:cNvSpPr>
          <p:nvPr>
            <p:ph type="ftr" sz="quarter" idx="11"/>
          </p:nvPr>
        </p:nvSpPr>
        <p:spPr>
          <a:xfrm>
            <a:off x="3815862" y="6356352"/>
            <a:ext cx="433753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FOR DISCUSSION - NOT A STATEMENT OF GOVERNMENT POLICY</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D581F-9097-4A42-9538-D6E58FC17B9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2" name="Diagram 11"/>
          <p:cNvGraphicFramePr/>
          <p:nvPr>
            <p:extLst/>
          </p:nvPr>
        </p:nvGraphicFramePr>
        <p:xfrm>
          <a:off x="393255" y="3444345"/>
          <a:ext cx="11029556" cy="2563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ounded Rectangle 12"/>
          <p:cNvSpPr/>
          <p:nvPr/>
        </p:nvSpPr>
        <p:spPr>
          <a:xfrm>
            <a:off x="10776183" y="4283812"/>
            <a:ext cx="1212894" cy="5257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New releases</a:t>
            </a:r>
          </a:p>
        </p:txBody>
      </p:sp>
      <p:sp>
        <p:nvSpPr>
          <p:cNvPr id="14" name="Right Arrow 13"/>
          <p:cNvSpPr/>
          <p:nvPr/>
        </p:nvSpPr>
        <p:spPr>
          <a:xfrm rot="10800000">
            <a:off x="10171532" y="4421104"/>
            <a:ext cx="553445" cy="251209"/>
          </a:xfrm>
          <a:prstGeom prst="rightArrow">
            <a:avLst>
              <a:gd name="adj1" fmla="val 50000"/>
              <a:gd name="adj2" fmla="val 1192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10076288" y="3169101"/>
            <a:ext cx="155196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*For illustrative purposes</a:t>
            </a:r>
          </a:p>
        </p:txBody>
      </p:sp>
      <p:sp>
        <p:nvSpPr>
          <p:cNvPr id="16" name="Rounded Rectangle 15"/>
          <p:cNvSpPr/>
          <p:nvPr/>
        </p:nvSpPr>
        <p:spPr>
          <a:xfrm>
            <a:off x="10534221" y="3546687"/>
            <a:ext cx="1212894" cy="525793"/>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Complete</a:t>
            </a:r>
          </a:p>
        </p:txBody>
      </p:sp>
      <p:sp>
        <p:nvSpPr>
          <p:cNvPr id="17" name="Right Arrow 16"/>
          <p:cNvSpPr/>
          <p:nvPr/>
        </p:nvSpPr>
        <p:spPr>
          <a:xfrm rot="10800000">
            <a:off x="9933194" y="3708774"/>
            <a:ext cx="553445" cy="251209"/>
          </a:xfrm>
          <a:prstGeom prst="rightArrow">
            <a:avLst>
              <a:gd name="adj1" fmla="val 50000"/>
              <a:gd name="adj2" fmla="val 119231"/>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219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a:latin typeface="+mj-lt"/>
              </a:rPr>
              <a:t>We keen to remain engaged with you while we develop and deliver these next stages </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sz="2400" dirty="0"/>
              <a:t>If you are interested in helping us test the next stages of the National Retraining Scheme or would like to find out more please contact: </a:t>
            </a:r>
          </a:p>
          <a:p>
            <a:pPr marL="0" indent="0">
              <a:buNone/>
            </a:pPr>
            <a:endParaRPr lang="en-GB" sz="2400" dirty="0"/>
          </a:p>
          <a:p>
            <a:pPr marL="0" indent="0">
              <a:buNone/>
            </a:pPr>
            <a:r>
              <a:rPr lang="en-GB" dirty="0" smtClean="0">
                <a:hlinkClick r:id="rId2"/>
              </a:rPr>
              <a:t>michael.carney@education.gov.uk</a:t>
            </a:r>
            <a:r>
              <a:rPr lang="en-GB" dirty="0"/>
              <a:t> </a:t>
            </a:r>
            <a:endParaRPr lang="en-GB" dirty="0">
              <a:cs typeface="Calibri"/>
            </a:endParaRPr>
          </a:p>
        </p:txBody>
      </p:sp>
    </p:spTree>
    <p:extLst>
      <p:ext uri="{BB962C8B-B14F-4D97-AF65-F5344CB8AC3E}">
        <p14:creationId xmlns:p14="http://schemas.microsoft.com/office/powerpoint/2010/main" val="2844717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ohort Analysis" id="{1F63732B-150E-4A85-BE0F-8C5D660DCF82}" vid="{2282E50E-1584-4762-928B-DC8701AAF3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lease_x0020_do_x0020_not_x0020_share xmlns="16816066-325b-4480-a78d-12f440a8cca2">true</Please_x0020_do_x0020_not_x0020_share>
    <Work_x0020_Area xmlns="16816066-325b-4480-a78d-12f440a8cca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F2AC077CC5D34DA9055C893ACA8123" ma:contentTypeVersion="10" ma:contentTypeDescription="Create a new document." ma:contentTypeScope="" ma:versionID="0f3b8b490a5b7e33dcfac6e68d32acb3">
  <xsd:schema xmlns:xsd="http://www.w3.org/2001/XMLSchema" xmlns:xs="http://www.w3.org/2001/XMLSchema" xmlns:p="http://schemas.microsoft.com/office/2006/metadata/properties" xmlns:ns2="3a2aabfd-f86e-4561-a3ef-ca845e4c7d69" xmlns:ns3="16816066-325b-4480-a78d-12f440a8cca2" targetNamespace="http://schemas.microsoft.com/office/2006/metadata/properties" ma:root="true" ma:fieldsID="ad104672caffdd8dcfa491085e955fcc" ns2:_="" ns3:_="">
    <xsd:import namespace="3a2aabfd-f86e-4561-a3ef-ca845e4c7d69"/>
    <xsd:import namespace="16816066-325b-4480-a78d-12f440a8cca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Please_x0020_do_x0020_not_x0020_share"/>
                <xsd:element ref="ns3:Work_x0020_Are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2aabfd-f86e-4561-a3ef-ca845e4c7d6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816066-325b-4480-a78d-12f440a8cca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Please_x0020_do_x0020_not_x0020_share" ma:index="16" ma:displayName="Official - Sensitive" ma:default="1" ma:internalName="Please_x0020_do_x0020_not_x0020_share">
      <xsd:simpleType>
        <xsd:restriction base="dms:Boolean"/>
      </xsd:simpleType>
    </xsd:element>
    <xsd:element name="Work_x0020_Area" ma:index="17" nillable="true" ma:displayName="Work Area" ma:internalName="Work_x0020_Area">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513FD7-8F3F-4C3F-9122-745BDBC01539}">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16816066-325b-4480-a78d-12f440a8cca2"/>
    <ds:schemaRef ds:uri="3a2aabfd-f86e-4561-a3ef-ca845e4c7d69"/>
    <ds:schemaRef ds:uri="http://www.w3.org/XML/1998/namespace"/>
  </ds:schemaRefs>
</ds:datastoreItem>
</file>

<file path=customXml/itemProps2.xml><?xml version="1.0" encoding="utf-8"?>
<ds:datastoreItem xmlns:ds="http://schemas.openxmlformats.org/officeDocument/2006/customXml" ds:itemID="{8B3D4AF3-3B4A-4754-9DFD-236AC9A623A9}">
  <ds:schemaRefs>
    <ds:schemaRef ds:uri="http://schemas.microsoft.com/sharepoint/v3/contenttype/forms"/>
  </ds:schemaRefs>
</ds:datastoreItem>
</file>

<file path=customXml/itemProps3.xml><?xml version="1.0" encoding="utf-8"?>
<ds:datastoreItem xmlns:ds="http://schemas.openxmlformats.org/officeDocument/2006/customXml" ds:itemID="{ACECCA42-6D42-4340-9CDF-0E50A476CD5D}">
  <ds:schemaRefs>
    <ds:schemaRef ds:uri="16816066-325b-4480-a78d-12f440a8cca2"/>
    <ds:schemaRef ds:uri="3a2aabfd-f86e-4561-a3ef-ca845e4c7d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640</TotalTime>
  <Words>868</Words>
  <Application>Microsoft Macintosh PowerPoint</Application>
  <PresentationFormat>Custom</PresentationFormat>
  <Paragraphs>78</Paragraphs>
  <Slides>7</Slides>
  <Notes>4</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1_Office Theme</vt:lpstr>
      <vt:lpstr>The National Retraining Scheme </vt:lpstr>
      <vt:lpstr>What is the National Retraining Scheme and why do we need it?</vt:lpstr>
      <vt:lpstr>Our user research shows people face a number of barriers, but that linking training to real world employment outcomes is a strong motivator </vt:lpstr>
      <vt:lpstr>Using what we have learnt, we have developed our vision of what the Scheme could look like in steady state</vt:lpstr>
      <vt:lpstr>The first element we are currently planning to release in Summer is ‘Get help to retrain’</vt:lpstr>
      <vt:lpstr>As we roll out ‘Get help to retrain’, we will also be developing and designing other products within the Scheme</vt:lpstr>
      <vt:lpstr>We keen to remain engaged with you while we develop and deliver these next stages </vt:lpstr>
    </vt:vector>
  </TitlesOfParts>
  <Company>DfE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user research shows people face a number of barriers, but that linking training to real world employment outcomes is a strong motivator</dc:title>
  <dc:creator>CARNEY, Michael</dc:creator>
  <cp:lastModifiedBy>Deirdre Hughes</cp:lastModifiedBy>
  <cp:revision>33</cp:revision>
  <dcterms:created xsi:type="dcterms:W3CDTF">2019-02-13T09:31:51Z</dcterms:created>
  <dcterms:modified xsi:type="dcterms:W3CDTF">2019-09-07T17:33:01Z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0x0101007BF2AC077CC5D34DA9055C893ACA8123</vt:lpwstr>
  </property>
  <property fmtid="{D5CDD505-2E9C-101B-9397-08002B2CF9AE}" pid="3" name="AuthorIds_UIVersion_512">
    <vt:lpwstr>509</vt:lpwstr>
  </property>
</Properties>
</file>